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4"/>
    <p:sldMasterId id="2147483680" r:id="rId5"/>
    <p:sldMasterId id="2147483689" r:id="rId6"/>
    <p:sldMasterId id="2147483698" r:id="rId7"/>
    <p:sldMasterId id="2147483707" r:id="rId8"/>
  </p:sldMasterIdLst>
  <p:notesMasterIdLst>
    <p:notesMasterId r:id="rId20"/>
  </p:notesMasterIdLst>
  <p:sldIdLst>
    <p:sldId id="286" r:id="rId9"/>
    <p:sldId id="287" r:id="rId10"/>
    <p:sldId id="293" r:id="rId11"/>
    <p:sldId id="301" r:id="rId12"/>
    <p:sldId id="294" r:id="rId13"/>
    <p:sldId id="304" r:id="rId14"/>
    <p:sldId id="303" r:id="rId15"/>
    <p:sldId id="306" r:id="rId16"/>
    <p:sldId id="305" r:id="rId17"/>
    <p:sldId id="307" r:id="rId18"/>
    <p:sldId id="288" r:id="rId19"/>
  </p:sldIdLst>
  <p:sldSz cx="24387175" cy="13716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32"/>
    <a:srgbClr val="191919"/>
    <a:srgbClr val="FE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D2C12-303E-4F78-ACE1-0DBFB61D7E43}" v="20" dt="2025-03-04T16:18:19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4626" autoAdjust="0"/>
  </p:normalViewPr>
  <p:slideViewPr>
    <p:cSldViewPr>
      <p:cViewPr varScale="1">
        <p:scale>
          <a:sx n="41" d="100"/>
          <a:sy n="41" d="100"/>
        </p:scale>
        <p:origin x="492" y="0"/>
      </p:cViewPr>
      <p:guideLst>
        <p:guide orient="horz" pos="288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E. Dooley" userId="5b087b24-c1e4-4842-8361-a6ee7849f6b5" providerId="ADAL" clId="{AF5D2C12-303E-4F78-ACE1-0DBFB61D7E43}"/>
    <pc:docChg chg="undo custSel addSld delSld modSld sldOrd">
      <pc:chgData name="Kim E. Dooley" userId="5b087b24-c1e4-4842-8361-a6ee7849f6b5" providerId="ADAL" clId="{AF5D2C12-303E-4F78-ACE1-0DBFB61D7E43}" dt="2025-03-06T14:42:52.929" v="3547" actId="27636"/>
      <pc:docMkLst>
        <pc:docMk/>
      </pc:docMkLst>
      <pc:sldChg chg="addSp delSp modSp new mod">
        <pc:chgData name="Kim E. Dooley" userId="5b087b24-c1e4-4842-8361-a6ee7849f6b5" providerId="ADAL" clId="{AF5D2C12-303E-4F78-ACE1-0DBFB61D7E43}" dt="2025-03-06T14:42:52.929" v="3547" actId="27636"/>
        <pc:sldMkLst>
          <pc:docMk/>
          <pc:sldMk cId="2585237502" sldId="305"/>
        </pc:sldMkLst>
        <pc:spChg chg="mod">
          <ac:chgData name="Kim E. Dooley" userId="5b087b24-c1e4-4842-8361-a6ee7849f6b5" providerId="ADAL" clId="{AF5D2C12-303E-4F78-ACE1-0DBFB61D7E43}" dt="2025-02-28T16:39:16.795" v="767" actId="1076"/>
          <ac:spMkLst>
            <pc:docMk/>
            <pc:sldMk cId="2585237502" sldId="305"/>
            <ac:spMk id="2" creationId="{0E888EBF-D9E5-582A-ED22-38F7D53E73D4}"/>
          </ac:spMkLst>
        </pc:spChg>
        <pc:spChg chg="mod">
          <ac:chgData name="Kim E. Dooley" userId="5b087b24-c1e4-4842-8361-a6ee7849f6b5" providerId="ADAL" clId="{AF5D2C12-303E-4F78-ACE1-0DBFB61D7E43}" dt="2025-03-06T14:42:52.929" v="3547" actId="27636"/>
          <ac:spMkLst>
            <pc:docMk/>
            <pc:sldMk cId="2585237502" sldId="305"/>
            <ac:spMk id="3" creationId="{EABCBF0E-CC11-B7FD-5501-AAF231F80D08}"/>
          </ac:spMkLst>
        </pc:spChg>
        <pc:picChg chg="add mod">
          <ac:chgData name="Kim E. Dooley" userId="5b087b24-c1e4-4842-8361-a6ee7849f6b5" providerId="ADAL" clId="{AF5D2C12-303E-4F78-ACE1-0DBFB61D7E43}" dt="2025-03-03T17:45:31.703" v="1679" actId="1076"/>
          <ac:picMkLst>
            <pc:docMk/>
            <pc:sldMk cId="2585237502" sldId="305"/>
            <ac:picMk id="1028" creationId="{A2F9E406-3DF8-D853-35AE-107DF4846E6F}"/>
          </ac:picMkLst>
        </pc:picChg>
      </pc:sldChg>
      <pc:sldChg chg="modSp new mod ord">
        <pc:chgData name="Kim E. Dooley" userId="5b087b24-c1e4-4842-8361-a6ee7849f6b5" providerId="ADAL" clId="{AF5D2C12-303E-4F78-ACE1-0DBFB61D7E43}" dt="2025-03-04T17:25:44.188" v="3545" actId="20577"/>
        <pc:sldMkLst>
          <pc:docMk/>
          <pc:sldMk cId="1312012335" sldId="306"/>
        </pc:sldMkLst>
        <pc:spChg chg="mod">
          <ac:chgData name="Kim E. Dooley" userId="5b087b24-c1e4-4842-8361-a6ee7849f6b5" providerId="ADAL" clId="{AF5D2C12-303E-4F78-ACE1-0DBFB61D7E43}" dt="2025-03-03T17:51:03.328" v="1912" actId="1076"/>
          <ac:spMkLst>
            <pc:docMk/>
            <pc:sldMk cId="1312012335" sldId="306"/>
            <ac:spMk id="2" creationId="{23B8700E-05FA-2968-6568-E85CDAEA2888}"/>
          </ac:spMkLst>
        </pc:spChg>
        <pc:spChg chg="mod">
          <ac:chgData name="Kim E. Dooley" userId="5b087b24-c1e4-4842-8361-a6ee7849f6b5" providerId="ADAL" clId="{AF5D2C12-303E-4F78-ACE1-0DBFB61D7E43}" dt="2025-03-04T17:25:44.188" v="3545" actId="20577"/>
          <ac:spMkLst>
            <pc:docMk/>
            <pc:sldMk cId="1312012335" sldId="306"/>
            <ac:spMk id="3" creationId="{52303170-4810-55A9-C3BD-BD8AD558961A}"/>
          </ac:spMkLst>
        </pc:spChg>
      </pc:sldChg>
      <pc:sldChg chg="new del">
        <pc:chgData name="Kim E. Dooley" userId="5b087b24-c1e4-4842-8361-a6ee7849f6b5" providerId="ADAL" clId="{AF5D2C12-303E-4F78-ACE1-0DBFB61D7E43}" dt="2025-02-28T15:51:39.027" v="2" actId="47"/>
        <pc:sldMkLst>
          <pc:docMk/>
          <pc:sldMk cId="1795239901" sldId="306"/>
        </pc:sldMkLst>
      </pc:sldChg>
      <pc:sldChg chg="modSp new del mod ord">
        <pc:chgData name="Kim E. Dooley" userId="5b087b24-c1e4-4842-8361-a6ee7849f6b5" providerId="ADAL" clId="{AF5D2C12-303E-4F78-ACE1-0DBFB61D7E43}" dt="2025-03-03T17:49:57.441" v="1833" actId="47"/>
        <pc:sldMkLst>
          <pc:docMk/>
          <pc:sldMk cId="2515593786" sldId="306"/>
        </pc:sldMkLst>
      </pc:sldChg>
      <pc:sldChg chg="delSp modSp new del mod">
        <pc:chgData name="Kim E. Dooley" userId="5b087b24-c1e4-4842-8361-a6ee7849f6b5" providerId="ADAL" clId="{AF5D2C12-303E-4F78-ACE1-0DBFB61D7E43}" dt="2025-03-03T17:52:19.778" v="1923" actId="47"/>
        <pc:sldMkLst>
          <pc:docMk/>
          <pc:sldMk cId="203728315" sldId="307"/>
        </pc:sldMkLst>
      </pc:sldChg>
      <pc:sldChg chg="addSp delSp modSp new mod ord modClrScheme chgLayout modNotesTx">
        <pc:chgData name="Kim E. Dooley" userId="5b087b24-c1e4-4842-8361-a6ee7849f6b5" providerId="ADAL" clId="{AF5D2C12-303E-4F78-ACE1-0DBFB61D7E43}" dt="2025-03-03T18:40:41.674" v="2676" actId="20577"/>
        <pc:sldMkLst>
          <pc:docMk/>
          <pc:sldMk cId="1501009543" sldId="307"/>
        </pc:sldMkLst>
        <pc:spChg chg="mod">
          <ac:chgData name="Kim E. Dooley" userId="5b087b24-c1e4-4842-8361-a6ee7849f6b5" providerId="ADAL" clId="{AF5D2C12-303E-4F78-ACE1-0DBFB61D7E43}" dt="2025-03-03T17:55:06.798" v="2037" actId="26606"/>
          <ac:spMkLst>
            <pc:docMk/>
            <pc:sldMk cId="1501009543" sldId="307"/>
            <ac:spMk id="3" creationId="{557023FE-D3FE-7B22-788E-D13E56A46F6C}"/>
          </ac:spMkLst>
        </pc:spChg>
        <pc:spChg chg="add mod">
          <ac:chgData name="Kim E. Dooley" userId="5b087b24-c1e4-4842-8361-a6ee7849f6b5" providerId="ADAL" clId="{AF5D2C12-303E-4F78-ACE1-0DBFB61D7E43}" dt="2025-03-03T17:55:06.798" v="2037" actId="26606"/>
          <ac:spMkLst>
            <pc:docMk/>
            <pc:sldMk cId="1501009543" sldId="307"/>
            <ac:spMk id="6" creationId="{0A30D7ED-D0B6-9A52-C2D1-1B9579E09872}"/>
          </ac:spMkLst>
        </pc:spChg>
        <pc:picChg chg="add mod ord">
          <ac:chgData name="Kim E. Dooley" userId="5b087b24-c1e4-4842-8361-a6ee7849f6b5" providerId="ADAL" clId="{AF5D2C12-303E-4F78-ACE1-0DBFB61D7E43}" dt="2025-03-03T17:55:09.509" v="2039" actId="962"/>
          <ac:picMkLst>
            <pc:docMk/>
            <pc:sldMk cId="1501009543" sldId="307"/>
            <ac:picMk id="5" creationId="{DEA0A842-448A-C5D4-E1E1-F353B2334F30}"/>
          </ac:picMkLst>
        </pc:picChg>
      </pc:sldChg>
      <pc:sldChg chg="new del">
        <pc:chgData name="Kim E. Dooley" userId="5b087b24-c1e4-4842-8361-a6ee7849f6b5" providerId="ADAL" clId="{AF5D2C12-303E-4F78-ACE1-0DBFB61D7E43}" dt="2025-03-03T17:52:20.970" v="1924" actId="47"/>
        <pc:sldMkLst>
          <pc:docMk/>
          <pc:sldMk cId="19727669" sldId="308"/>
        </pc:sldMkLst>
      </pc:sldChg>
      <pc:sldChg chg="new del">
        <pc:chgData name="Kim E. Dooley" userId="5b087b24-c1e4-4842-8361-a6ee7849f6b5" providerId="ADAL" clId="{AF5D2C12-303E-4F78-ACE1-0DBFB61D7E43}" dt="2025-03-03T17:53:03.737" v="1930" actId="47"/>
        <pc:sldMkLst>
          <pc:docMk/>
          <pc:sldMk cId="50933419" sldId="308"/>
        </pc:sldMkLst>
      </pc:sldChg>
      <pc:sldChg chg="new del">
        <pc:chgData name="Kim E. Dooley" userId="5b087b24-c1e4-4842-8361-a6ee7849f6b5" providerId="ADAL" clId="{AF5D2C12-303E-4F78-ACE1-0DBFB61D7E43}" dt="2025-03-03T17:52:22.752" v="1925" actId="47"/>
        <pc:sldMkLst>
          <pc:docMk/>
          <pc:sldMk cId="93913924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63AE-25D2-4FD0-86D9-934FE2896CF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5CDF-1511-423D-96FC-CC680C97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at the beginning!  Be strategic. Think about evidence and impact in research and teaching.  </a:t>
            </a:r>
          </a:p>
          <a:p>
            <a:r>
              <a:rPr lang="en-US" dirty="0"/>
              <a:t>Have a mentoring committee.  Check materials in </a:t>
            </a:r>
            <a:r>
              <a:rPr lang="en-US" dirty="0" err="1"/>
              <a:t>Interfolio</a:t>
            </a:r>
            <a:r>
              <a:rPr lang="en-US" dirty="0"/>
              <a:t> 180 for accuracy.  Use your annual performance review as formative feedback.  Look at materials for someone who recently was promotion.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95CDF-1511-423D-96FC-CC680C976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7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6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3458" y="341602"/>
            <a:ext cx="3166772" cy="1615489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615162"/>
            <a:ext cx="2965627" cy="1512877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20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283712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DC6C5EE-6540-F547-91F1-4196639F6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5BE2F9B-35F0-3E48-BAE2-16EAA4EEE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8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5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7040" y="666060"/>
            <a:ext cx="3973191" cy="1212709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919010"/>
            <a:ext cx="3852660" cy="1175921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665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61D0200-7592-7743-B43A-1110F6D19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3458" y="341601"/>
            <a:ext cx="3166772" cy="161549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6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4748115" cy="144923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54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319262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39B13F3-7EB0-4A4E-B143-26FC52189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711609"/>
            <a:ext cx="3262903" cy="9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0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D3CAED8D-E95B-8E4A-B7C8-4E46F00C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4748115" cy="1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8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59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458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F26D7E4-9C0B-1644-818F-BC8D68F91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580" y="677334"/>
            <a:ext cx="3319365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03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971" y="919010"/>
            <a:ext cx="2305105" cy="1175921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669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396" y="11587962"/>
            <a:ext cx="2840871" cy="144923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06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37135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615162"/>
            <a:ext cx="2965627" cy="151287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547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400F8497-230C-8A4C-8960-203ABC480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08" y="11587962"/>
            <a:ext cx="2840871" cy="1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FDEB6B4F-7032-E44C-93FF-38FE19406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08" y="11587962"/>
            <a:ext cx="2840871" cy="1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296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5D938B0E-0F00-C640-A410-0EDF49A4A8D4}"/>
              </a:ext>
            </a:extLst>
          </p:cNvPr>
          <p:cNvSpPr/>
          <p:nvPr userDrawn="1"/>
        </p:nvSpPr>
        <p:spPr>
          <a:xfrm>
            <a:off x="-406453" y="-355600"/>
            <a:ext cx="25352501" cy="4927600"/>
          </a:xfrm>
          <a:prstGeom prst="rect">
            <a:avLst/>
          </a:prstGeom>
          <a:solidFill>
            <a:srgbClr val="500000"/>
          </a:solidFill>
        </p:spPr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2987D713-9D8B-8B49-856D-9B80C0BC1A34}"/>
              </a:ext>
            </a:extLst>
          </p:cNvPr>
          <p:cNvGrpSpPr/>
          <p:nvPr userDrawn="1"/>
        </p:nvGrpSpPr>
        <p:grpSpPr>
          <a:xfrm>
            <a:off x="-1996566" y="1878769"/>
            <a:ext cx="18793729" cy="13716000"/>
            <a:chOff x="0" y="0"/>
            <a:chExt cx="3373780" cy="2462566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8C6627A-669F-6146-9D99-8C63E1BFC0FD}"/>
                </a:ext>
              </a:extLst>
            </p:cNvPr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37D494A-68A3-0E4C-92F6-9999B081A25C}"/>
              </a:ext>
            </a:extLst>
          </p:cNvPr>
          <p:cNvSpPr txBox="1"/>
          <p:nvPr userDrawn="1"/>
        </p:nvSpPr>
        <p:spPr>
          <a:xfrm>
            <a:off x="1625812" y="3715426"/>
            <a:ext cx="99138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spc="96">
                <a:solidFill>
                  <a:srgbClr val="191919"/>
                </a:solidFill>
                <a:latin typeface="Open Sans"/>
              </a:rPr>
              <a:t>TEXAS A&amp;M AGRILIFE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A10FC3-8DD9-0A47-AFCA-94EEFED3B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03267" y="3403600"/>
            <a:ext cx="9043577" cy="103124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6D7E4-9C0B-1644-818F-BC8D68F91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4580" y="677334"/>
            <a:ext cx="3319365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60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348FD-5766-0842-B14B-D767BF0458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992" y="0"/>
            <a:ext cx="16766183" cy="11023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12EE4-1D80-8C49-B05E-78230741A536}"/>
              </a:ext>
            </a:extLst>
          </p:cNvPr>
          <p:cNvCxnSpPr/>
          <p:nvPr userDrawn="1"/>
        </p:nvCxnSpPr>
        <p:spPr>
          <a:xfrm>
            <a:off x="1625812" y="10820400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B46BDAFD-6943-C642-BBEE-9F99D044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67" y="355600"/>
            <a:ext cx="3874623" cy="197658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4AE3321-963C-6241-AAE8-AA0FA050B036}"/>
              </a:ext>
            </a:extLst>
          </p:cNvPr>
          <p:cNvGrpSpPr/>
          <p:nvPr userDrawn="1"/>
        </p:nvGrpSpPr>
        <p:grpSpPr>
          <a:xfrm>
            <a:off x="-1171737" y="6808906"/>
            <a:ext cx="11048224" cy="7477245"/>
            <a:chOff x="0" y="0"/>
            <a:chExt cx="11046785" cy="7477245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E2CB25AE-A3B7-2543-ACF4-9867096339C6}"/>
                </a:ext>
              </a:extLst>
            </p:cNvPr>
            <p:cNvGrpSpPr/>
            <p:nvPr/>
          </p:nvGrpSpPr>
          <p:grpSpPr>
            <a:xfrm>
              <a:off x="0" y="0"/>
              <a:ext cx="11046785" cy="7477245"/>
              <a:chOff x="0" y="0"/>
              <a:chExt cx="1983336" cy="1342462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0215C9-DFC6-534F-B3ED-C77854FEA310}"/>
                  </a:ext>
                </a:extLst>
              </p:cNvPr>
              <p:cNvSpPr/>
              <p:nvPr/>
            </p:nvSpPr>
            <p:spPr>
              <a:xfrm>
                <a:off x="0" y="0"/>
                <a:ext cx="1983336" cy="1342462"/>
              </a:xfrm>
              <a:custGeom>
                <a:avLst/>
                <a:gdLst/>
                <a:ahLst/>
                <a:cxnLst/>
                <a:rect l="l" t="t" r="r" b="b"/>
                <a:pathLst>
                  <a:path w="1983336" h="1342462">
                    <a:moveTo>
                      <a:pt x="1858876" y="1342462"/>
                    </a:moveTo>
                    <a:lnTo>
                      <a:pt x="124460" y="1342462"/>
                    </a:lnTo>
                    <a:cubicBezTo>
                      <a:pt x="55880" y="1342462"/>
                      <a:pt x="0" y="1286582"/>
                      <a:pt x="0" y="12180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58876" y="0"/>
                    </a:lnTo>
                    <a:cubicBezTo>
                      <a:pt x="1927456" y="0"/>
                      <a:pt x="1983336" y="55880"/>
                      <a:pt x="1983336" y="124460"/>
                    </a:cubicBezTo>
                    <a:lnTo>
                      <a:pt x="1983336" y="1218002"/>
                    </a:lnTo>
                    <a:cubicBezTo>
                      <a:pt x="1983336" y="1286582"/>
                      <a:pt x="1927456" y="1342462"/>
                      <a:pt x="1858876" y="1342462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9E53D97-E16A-8848-886B-82C4940AE677}"/>
                </a:ext>
              </a:extLst>
            </p:cNvPr>
            <p:cNvSpPr txBox="1"/>
            <p:nvPr/>
          </p:nvSpPr>
          <p:spPr>
            <a:xfrm>
              <a:off x="2543185" y="5506920"/>
              <a:ext cx="7756989" cy="31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0"/>
                </a:lnSpc>
                <a:spcBef>
                  <a:spcPct val="0"/>
                </a:spcBef>
              </a:pPr>
              <a:endParaRPr sz="3200" b="1" i="0" dirty="0">
                <a:latin typeface="Montserrat SemiBold" pitchFamily="2" charset="77"/>
              </a:endParaRP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3" y="7982138"/>
            <a:ext cx="8081736" cy="5130780"/>
          </a:xfrm>
        </p:spPr>
        <p:txBody>
          <a:bodyPr anchor="t"/>
          <a:lstStyle>
            <a:lvl1pPr>
              <a:defRPr sz="8800"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072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7961"/>
            <a:ext cx="4171500" cy="212803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819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2560435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E402251-8191-724B-8CD4-453F5ABD0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7961"/>
            <a:ext cx="4171500" cy="21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3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D87E2A0A-4575-C448-BE8A-A0A71FFB9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7961"/>
            <a:ext cx="4171500" cy="21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5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A4C9F3EC-BDC7-9942-857A-557B58D80737}"/>
              </a:ext>
            </a:extLst>
          </p:cNvPr>
          <p:cNvGrpSpPr/>
          <p:nvPr userDrawn="1"/>
        </p:nvGrpSpPr>
        <p:grpSpPr>
          <a:xfrm>
            <a:off x="-1761612" y="-1371600"/>
            <a:ext cx="16234226" cy="12422037"/>
            <a:chOff x="0" y="0"/>
            <a:chExt cx="2914308" cy="22302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303EAC4-2339-684D-B297-78F71B3A9E2E}"/>
                </a:ext>
              </a:extLst>
            </p:cNvPr>
            <p:cNvSpPr/>
            <p:nvPr/>
          </p:nvSpPr>
          <p:spPr>
            <a:xfrm>
              <a:off x="0" y="0"/>
              <a:ext cx="2914308" cy="2230248"/>
            </a:xfrm>
            <a:custGeom>
              <a:avLst/>
              <a:gdLst/>
              <a:ahLst/>
              <a:cxnLst/>
              <a:rect l="l" t="t" r="r" b="b"/>
              <a:pathLst>
                <a:path w="2914308" h="2230248">
                  <a:moveTo>
                    <a:pt x="2789848" y="2230248"/>
                  </a:moveTo>
                  <a:lnTo>
                    <a:pt x="124460" y="2230248"/>
                  </a:lnTo>
                  <a:cubicBezTo>
                    <a:pt x="55880" y="2230248"/>
                    <a:pt x="0" y="2174368"/>
                    <a:pt x="0" y="21057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9848" y="0"/>
                  </a:lnTo>
                  <a:cubicBezTo>
                    <a:pt x="2858428" y="0"/>
                    <a:pt x="2914308" y="55880"/>
                    <a:pt x="2914308" y="124460"/>
                  </a:cubicBezTo>
                  <a:lnTo>
                    <a:pt x="2914308" y="2105788"/>
                  </a:lnTo>
                  <a:cubicBezTo>
                    <a:pt x="2914308" y="2174368"/>
                    <a:pt x="2858428" y="2230248"/>
                    <a:pt x="2789848" y="2230248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9" y="615160"/>
            <a:ext cx="9102662" cy="4069211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20630C-D7D8-CF48-870E-7A603B9A8C8D}"/>
              </a:ext>
            </a:extLst>
          </p:cNvPr>
          <p:cNvSpPr/>
          <p:nvPr userDrawn="1"/>
        </p:nvSpPr>
        <p:spPr>
          <a:xfrm>
            <a:off x="-727590" y="11050438"/>
            <a:ext cx="26092552" cy="2836389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9E15654F-DF04-1245-8AD2-D4927968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778" y="5221895"/>
            <a:ext cx="9102852" cy="5042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399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585" y="1778001"/>
            <a:ext cx="9102662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12545" y="5204640"/>
            <a:ext cx="9102852" cy="7130547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162CC-A6D9-1B41-BF9F-4507EABC56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28228" y="1778000"/>
            <a:ext cx="13531495" cy="1055793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024BF244-5FC2-6541-814E-B8EAF2D79C56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</p:spTree>
    <p:extLst>
      <p:ext uri="{BB962C8B-B14F-4D97-AF65-F5344CB8AC3E}">
        <p14:creationId xmlns:p14="http://schemas.microsoft.com/office/powerpoint/2010/main" val="39064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911500"/>
            <a:ext cx="18731879" cy="2906369"/>
          </a:xfrm>
        </p:spPr>
        <p:txBody>
          <a:bodyPr anchor="b"/>
          <a:lstStyle>
            <a:lvl1pPr>
              <a:defRPr b="1" i="0">
                <a:solidFill>
                  <a:schemeClr val="tx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BD7A2-F777-8A42-8086-A916AB7F2285}"/>
              </a:ext>
            </a:extLst>
          </p:cNvPr>
          <p:cNvCxnSpPr/>
          <p:nvPr userDrawn="1"/>
        </p:nvCxnSpPr>
        <p:spPr>
          <a:xfrm>
            <a:off x="21338778" y="1380813"/>
            <a:ext cx="1727425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796" y="5338139"/>
            <a:ext cx="18646028" cy="7130547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C103627-501F-E449-8763-B65A6359859A}"/>
              </a:ext>
            </a:extLst>
          </p:cNvPr>
          <p:cNvSpPr/>
          <p:nvPr userDrawn="1"/>
        </p:nvSpPr>
        <p:spPr>
          <a:xfrm>
            <a:off x="-727589" y="-425569"/>
            <a:ext cx="5015268" cy="14567140"/>
          </a:xfrm>
          <a:prstGeom prst="rect">
            <a:avLst/>
          </a:prstGeom>
          <a:solidFill>
            <a:srgbClr val="500000"/>
          </a:solidFill>
        </p:spPr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DC6C5EE-6540-F547-91F1-4196639F6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4682830E-34F7-A849-9291-F5F1C63A8342}"/>
              </a:ext>
            </a:extLst>
          </p:cNvPr>
          <p:cNvSpPr/>
          <p:nvPr userDrawn="1"/>
        </p:nvSpPr>
        <p:spPr>
          <a:xfrm>
            <a:off x="-198736" y="-236769"/>
            <a:ext cx="10134094" cy="14076964"/>
          </a:xfrm>
          <a:prstGeom prst="rect">
            <a:avLst/>
          </a:prstGeom>
          <a:solidFill>
            <a:schemeClr val="tx1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60" y="1778001"/>
            <a:ext cx="8347857" cy="290636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2FFE-3B0E-A143-A736-4F09E43581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519" y="5204640"/>
            <a:ext cx="8433898" cy="571736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04DB01F-E07E-C14C-8E0A-581587A1D0E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075842" y="1778000"/>
            <a:ext cx="12295201" cy="1055793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5BE2F9B-35F0-3E48-BAE2-16EAA4EEE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76" y="11587962"/>
            <a:ext cx="2965627" cy="1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3">
            <a:extLst>
              <a:ext uri="{FF2B5EF4-FFF2-40B4-BE49-F238E27FC236}">
                <a16:creationId xmlns:a16="http://schemas.microsoft.com/office/drawing/2014/main" id="{DF7FAB07-2AF9-E24F-BF21-48D6CCE38303}"/>
              </a:ext>
            </a:extLst>
          </p:cNvPr>
          <p:cNvSpPr/>
          <p:nvPr userDrawn="1"/>
        </p:nvSpPr>
        <p:spPr>
          <a:xfrm>
            <a:off x="-437246" y="7156079"/>
            <a:ext cx="25096565" cy="6855173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B5C372-EFDD-1842-AAE0-DE09ADBD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78" y="615161"/>
            <a:ext cx="21642858" cy="3077244"/>
          </a:xfrm>
        </p:spPr>
        <p:txBody>
          <a:bodyPr anchor="b"/>
          <a:lstStyle>
            <a:lvl1pPr algn="ctr"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A9C294-FF40-DC4B-A20A-0612694CF5D3}"/>
              </a:ext>
            </a:extLst>
          </p:cNvPr>
          <p:cNvGrpSpPr/>
          <p:nvPr userDrawn="1"/>
        </p:nvGrpSpPr>
        <p:grpSpPr>
          <a:xfrm>
            <a:off x="1371779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D013CD-DD1C-AE43-8316-EC9A82C8136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0E5E100-F250-924B-AC88-C435112D7629}"/>
              </a:ext>
            </a:extLst>
          </p:cNvPr>
          <p:cNvGrpSpPr/>
          <p:nvPr userDrawn="1"/>
        </p:nvGrpSpPr>
        <p:grpSpPr>
          <a:xfrm>
            <a:off x="8810120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A18BDFF-69C9-B740-8143-30C2B68E92F7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282F27D8-1CA2-184A-B7BE-1064EF87CCD0}"/>
              </a:ext>
            </a:extLst>
          </p:cNvPr>
          <p:cNvGrpSpPr/>
          <p:nvPr userDrawn="1"/>
        </p:nvGrpSpPr>
        <p:grpSpPr>
          <a:xfrm>
            <a:off x="16248461" y="7156079"/>
            <a:ext cx="6766936" cy="5179104"/>
            <a:chOff x="0" y="0"/>
            <a:chExt cx="2993618" cy="1217520"/>
          </a:xfrm>
          <a:solidFill>
            <a:schemeClr val="bg1"/>
          </a:solidFill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2065829-E24E-DF48-93C8-8AB96B3A921B}"/>
                </a:ext>
              </a:extLst>
            </p:cNvPr>
            <p:cNvSpPr/>
            <p:nvPr/>
          </p:nvSpPr>
          <p:spPr>
            <a:xfrm>
              <a:off x="0" y="0"/>
              <a:ext cx="2993618" cy="1217520"/>
            </a:xfrm>
            <a:custGeom>
              <a:avLst/>
              <a:gdLst/>
              <a:ahLst/>
              <a:cxnLst/>
              <a:rect l="l" t="t" r="r" b="b"/>
              <a:pathLst>
                <a:path w="2993618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8" y="0"/>
                  </a:lnTo>
                  <a:cubicBezTo>
                    <a:pt x="2937739" y="0"/>
                    <a:pt x="2993618" y="55880"/>
                    <a:pt x="2993618" y="124460"/>
                  </a:cubicBezTo>
                  <a:lnTo>
                    <a:pt x="2993618" y="1093060"/>
                  </a:lnTo>
                  <a:cubicBezTo>
                    <a:pt x="2993618" y="1161640"/>
                    <a:pt x="2937739" y="1217520"/>
                    <a:pt x="2869158" y="121752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AE2B76-3C67-7744-992E-CDF9C51DD5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9203" y="4258734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F22A173E-1773-694B-95C3-1D8E0B89A4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6356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E7B3213-7717-5343-AE3E-BFBD7925E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19745" y="4258733"/>
            <a:ext cx="6765748" cy="3805767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2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72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40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6473" y="2652183"/>
            <a:ext cx="1097422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473" y="5029201"/>
            <a:ext cx="10974229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seball-field-baseball-gravel-156385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37237-baseball-bat-transparent-background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news.uct.ac.za/article/-2024-10-03-applications-for-dhets-university-staff-doctoral-program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92614&amp;picture=panoramic-view-baseball-field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aculty.aglifesciences.tamu.edu/promotion-tenure/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publicdomainpictures.net/en/view-image.php?image=108170&amp;picture=baseball-pitch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317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37237-baseball-bat-transparent-background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amucs.sharepoint.com/:w:/r/teams/Team-FacultyAffairsIntranet/_layouts/15/Doc.aspx?sourcedoc=%7B86F1C166-AB5D-4832-8555-1002EBD7DADA%7D&amp;file=Vita-Template.docx&amp;action=default&amp;mobileredirect=true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reepngimg.com/png/37237-baseball-bat-transparent-backgroun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xhere.com/en/photo/331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317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freepngimg.com/png/37237-baseball-bat-transparent-background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lay.kahoot.it/v2/lobby?quizId=99496b82-ca20-45b2-8d1f-b547e293bfe6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eg"/><Relationship Id="rId4" Type="http://schemas.openxmlformats.org/officeDocument/2006/relationships/hyperlink" Target="https://pxhere.com/ja/photo/61925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4717&amp;picture=baseball-backgroun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faculty.aglifesciences.tamu.edu%2Fwp-content%2Fuploads%2F2025%2F02%2FCandidate-PT-Biography-Example-for-TAMUS.docx&amp;wdOrigin=BROWSELINK" TargetMode="External"/><Relationship Id="rId2" Type="http://schemas.openxmlformats.org/officeDocument/2006/relationships/hyperlink" Target="https://view.officeapps.live.com/op/view.aspx?src=https%3A%2F%2Ffaculty.aglifesciences.tamu.edu%2Fwp-content%2Fuploads%2F2025%2F02%2FCandidate-Impact-Statement-Example.docx&amp;wdOrigin=BROWSELINK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tamu.libcal.com/event/13828732__;!!KwNVnqRv!DBJwWt08530tUwFfsJjkFQN99YIE9utF5O28my3ebXqqRK7ntZjclbjrLJRq6ZmsTqmwXWpBUTVl1m0Ykzm3mvqT1lSfJw$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view.officeapps.live.com/op/view.aspx?src=https%3A%2F%2Ffaculty.aglifesciences.tamu.edu%2Fwp-content%2Fuploads%2F2025%2F02%2FVita-Template.docx&amp;wdOrigin=BROWSELINK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cte.tamu.edu/getmedia/24e6b15f-aa82-43e5-a6f2-ff8165ef0954/2023-01-18-teaching-cv.pdf" TargetMode="External"/><Relationship Id="rId5" Type="http://schemas.openxmlformats.org/officeDocument/2006/relationships/hyperlink" Target="https://faculty.aglifesciences.tamu.edu/promotion-tenure/" TargetMode="External"/><Relationship Id="rId4" Type="http://schemas.openxmlformats.org/officeDocument/2006/relationships/hyperlink" Target="https://urldefense.com/v3/__https:/tamu.libcal.com/event/13828823__;!!KwNVnqRv!DBJwWt08530tUwFfsJjkFQN99YIE9utF5O28my3ebXqqRK7ntZjclbjrLJRq6ZmsTqmwXWpBUTVl1m0Ykzm3mvpaKJibeg$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B9827A-79A6-410F-E0A3-225759C1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51" y="4648200"/>
            <a:ext cx="10291736" cy="5130780"/>
          </a:xfrm>
        </p:spPr>
        <p:txBody>
          <a:bodyPr/>
          <a:lstStyle/>
          <a:p>
            <a:r>
              <a:rPr lang="en-US" dirty="0"/>
              <a:t>COALS Promotion and Tenure Homerun Series</a:t>
            </a:r>
            <a:br>
              <a:rPr lang="en-US" dirty="0"/>
            </a:br>
            <a:br>
              <a:rPr lang="en-US" sz="4000" dirty="0"/>
            </a:br>
            <a:r>
              <a:rPr lang="en-US" sz="4000" dirty="0"/>
              <a:t>March 5, 2025, 3 PM</a:t>
            </a:r>
            <a:endParaRPr lang="en-US" dirty="0"/>
          </a:p>
        </p:txBody>
      </p:sp>
      <p:pic>
        <p:nvPicPr>
          <p:cNvPr id="7" name="Picture Placeholder 6" descr="A baseball on the ground&#10;&#10;Description automatically generated">
            <a:extLst>
              <a:ext uri="{FF2B5EF4-FFF2-40B4-BE49-F238E27FC236}">
                <a16:creationId xmlns:a16="http://schemas.microsoft.com/office/drawing/2014/main" id="{A289123F-903D-2BC1-DB64-82778E7A84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67" r="20767"/>
          <a:stretch>
            <a:fillRect/>
          </a:stretch>
        </p:blipFill>
        <p:spPr/>
      </p:pic>
      <p:pic>
        <p:nvPicPr>
          <p:cNvPr id="8" name="Picture 7" descr="A wooden bat on a black background&#10;&#10;Description automatically generated">
            <a:extLst>
              <a:ext uri="{FF2B5EF4-FFF2-40B4-BE49-F238E27FC236}">
                <a16:creationId xmlns:a16="http://schemas.microsoft.com/office/drawing/2014/main" id="{72221CF5-F081-2B3C-9357-D2A85713B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9778980"/>
            <a:ext cx="10744200" cy="2289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46CBF-47EF-745D-5BD6-848B197E1231}"/>
              </a:ext>
            </a:extLst>
          </p:cNvPr>
          <p:cNvSpPr txBox="1"/>
          <p:nvPr/>
        </p:nvSpPr>
        <p:spPr>
          <a:xfrm>
            <a:off x="0" y="12253984"/>
            <a:ext cx="1074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freepngimg.com/png/37237-baseball-bat-transparent-backgroun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3200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7023FE-D3FE-7B22-788E-D13E56A4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11" y="4673594"/>
            <a:ext cx="10444057" cy="51307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How do we simplify the process and reduce the amount of time spent on these materials?</a:t>
            </a:r>
          </a:p>
        </p:txBody>
      </p:sp>
      <p:pic>
        <p:nvPicPr>
          <p:cNvPr id="5" name="Picture Placeholder 4" descr="A person standing in front of a chalkboard">
            <a:extLst>
              <a:ext uri="{FF2B5EF4-FFF2-40B4-BE49-F238E27FC236}">
                <a16:creationId xmlns:a16="http://schemas.microsoft.com/office/drawing/2014/main" id="{DEA0A842-448A-C5D4-E1E1-F353B2334F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857" r="3606" b="-1"/>
          <a:stretch/>
        </p:blipFill>
        <p:spPr>
          <a:xfrm>
            <a:off x="12803267" y="3403600"/>
            <a:ext cx="9043577" cy="103124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0D7ED-D0B6-9A52-C2D1-1B9579E09872}"/>
              </a:ext>
            </a:extLst>
          </p:cNvPr>
          <p:cNvSpPr txBox="1"/>
          <p:nvPr/>
        </p:nvSpPr>
        <p:spPr>
          <a:xfrm>
            <a:off x="19520566" y="13515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news.uct.ac.za/article/-2024-10-03-applications-for-dhets-university-staff-doctoral-program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692785-32B3-CADE-E918-8C7248CA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  <a:br>
              <a:rPr lang="en-US" dirty="0"/>
            </a:br>
            <a:r>
              <a:rPr lang="en-US" dirty="0"/>
              <a:t>Play Ball!</a:t>
            </a:r>
          </a:p>
        </p:txBody>
      </p:sp>
      <p:pic>
        <p:nvPicPr>
          <p:cNvPr id="7" name="Picture Placeholder 6" descr="A baseball game in the stadium&#10;&#10;Description automatically generated">
            <a:extLst>
              <a:ext uri="{FF2B5EF4-FFF2-40B4-BE49-F238E27FC236}">
                <a16:creationId xmlns:a16="http://schemas.microsoft.com/office/drawing/2014/main" id="{897EE683-3C01-8AA1-6921-E73AB074FA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18" r="20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519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D1D9-B2AE-5BDA-F091-BB5DA514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387" y="2247613"/>
            <a:ext cx="17512679" cy="1822300"/>
          </a:xfrm>
        </p:spPr>
        <p:txBody>
          <a:bodyPr/>
          <a:lstStyle/>
          <a:p>
            <a:r>
              <a:rPr lang="en-US" sz="7200" b="1" dirty="0"/>
              <a:t>Throwing Out the First Pitch </a:t>
            </a:r>
            <a:br>
              <a:rPr lang="en-US" sz="72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9645-3B37-C5C6-5519-CC4CDBDC2E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2187" y="3429000"/>
            <a:ext cx="18646028" cy="74634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0" dirty="0"/>
              <a:t>Policies and Guidelines</a:t>
            </a:r>
            <a:r>
              <a:rPr lang="en-US" sz="4400" b="1" dirty="0"/>
              <a:t> </a:t>
            </a:r>
            <a:r>
              <a:rPr lang="en-US" sz="4400" b="1" dirty="0">
                <a:hlinkClick r:id="rId2"/>
              </a:rPr>
              <a:t>https://faculty.aglifesciences.tamu.edu/promotion-tenure/</a:t>
            </a:r>
            <a:endParaRPr lang="en-US" sz="4400" b="1" dirty="0"/>
          </a:p>
          <a:p>
            <a:pPr marL="457200" indent="-344488" fontAlgn="base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University Policies and Guidelines</a:t>
            </a:r>
          </a:p>
          <a:p>
            <a:pPr marL="1196975" lvl="1" indent="-57150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University Promotion and Tenure Guidelines </a:t>
            </a:r>
          </a:p>
          <a:p>
            <a:pPr marL="1196975" lvl="1" indent="-57150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12.01.99.M1 University Statement on Academic Freedom, Responsibility, Tenure and Promotion</a:t>
            </a:r>
          </a:p>
          <a:p>
            <a:pPr marL="457200" indent="-344488" fontAlgn="base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College Guidelines</a:t>
            </a:r>
          </a:p>
          <a:p>
            <a:pPr marL="1196975" lvl="1" indent="-571500" fontAlgn="base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COALS Guidelines for Faculty Evaluation </a:t>
            </a:r>
          </a:p>
          <a:p>
            <a:pPr marL="1196975" lvl="1" indent="-571500" fontAlgn="base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Departmental Guidelines</a:t>
            </a:r>
          </a:p>
        </p:txBody>
      </p:sp>
      <p:pic>
        <p:nvPicPr>
          <p:cNvPr id="5" name="Picture 4" descr="A baseball player on a mound&#10;&#10;Description automatically generated">
            <a:extLst>
              <a:ext uri="{FF2B5EF4-FFF2-40B4-BE49-F238E27FC236}">
                <a16:creationId xmlns:a16="http://schemas.microsoft.com/office/drawing/2014/main" id="{BF323C4D-B467-1F59-7F92-2E982AD91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548791" y="-22754"/>
            <a:ext cx="5838384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9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D1D9-B2AE-5BDA-F091-BB5DA514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383" y="822961"/>
            <a:ext cx="18731879" cy="1234440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Base:  Take Me Out to the Ballgame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9645-3B37-C5C6-5519-CC4CDBDC2E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17187" y="3429000"/>
            <a:ext cx="13716000" cy="9982200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>
                <a:solidFill>
                  <a:schemeClr val="accent6">
                    <a:lumMod val="50000"/>
                  </a:schemeClr>
                </a:solidFill>
              </a:rPr>
              <a:t>Focus on the Ball:  The Essentials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Regardless of your position on the field, we’re all essential for winning the game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Coaching and Communication – continuous mentorship and feedback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You </a:t>
            </a:r>
            <a:r>
              <a:rPr lang="en-US" sz="6500" b="1" dirty="0"/>
              <a:t>can’t</a:t>
            </a:r>
            <a:r>
              <a:rPr lang="en-US" sz="6000" b="1" dirty="0"/>
              <a:t> be too prepared; planning is everything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/>
              <a:t>More is not necessarily good; strategy is key </a:t>
            </a:r>
          </a:p>
          <a:p>
            <a:endParaRPr lang="en-US" sz="6000" b="1" dirty="0"/>
          </a:p>
          <a:p>
            <a:r>
              <a:rPr lang="en-US" dirty="0"/>
              <a:t>	</a:t>
            </a:r>
          </a:p>
        </p:txBody>
      </p:sp>
      <p:pic>
        <p:nvPicPr>
          <p:cNvPr id="5" name="Picture 4" descr="A white base on a dirt field&#10;&#10;Description automatically generated">
            <a:extLst>
              <a:ext uri="{FF2B5EF4-FFF2-40B4-BE49-F238E27FC236}">
                <a16:creationId xmlns:a16="http://schemas.microsoft.com/office/drawing/2014/main" id="{0A42085E-5A32-9E5E-0034-D2B18924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2587" y="4724400"/>
            <a:ext cx="6324600" cy="4743450"/>
          </a:xfrm>
          <a:prstGeom prst="rect">
            <a:avLst/>
          </a:prstGeom>
        </p:spPr>
      </p:pic>
      <p:pic>
        <p:nvPicPr>
          <p:cNvPr id="8" name="Picture 7" descr="A wooden bat on a black background&#10;&#10;Description automatically generated">
            <a:extLst>
              <a:ext uri="{FF2B5EF4-FFF2-40B4-BE49-F238E27FC236}">
                <a16:creationId xmlns:a16="http://schemas.microsoft.com/office/drawing/2014/main" id="{C8741A9D-C6FD-2ADD-08FC-C04C2D926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800130" y="1907228"/>
            <a:ext cx="7844790" cy="1671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E77606-7052-DC16-0408-9E4D1963032F}"/>
              </a:ext>
            </a:extLst>
          </p:cNvPr>
          <p:cNvSpPr txBox="1"/>
          <p:nvPr/>
        </p:nvSpPr>
        <p:spPr>
          <a:xfrm>
            <a:off x="16765587" y="2528950"/>
            <a:ext cx="7621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freepngimg.com/png/37237-baseball-bat-transparent-backgroun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863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D1D9-B2AE-5BDA-F091-BB5DA514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609601"/>
            <a:ext cx="18731879" cy="2459884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Base:  Stealing the 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9645-3B37-C5C6-5519-CC4CDBDC2E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1185" y="3078450"/>
            <a:ext cx="18646028" cy="71305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4000" dirty="0"/>
          </a:p>
          <a:p>
            <a:pPr lvl="2">
              <a:spcBef>
                <a:spcPts val="600"/>
              </a:spcBef>
            </a:pPr>
            <a:r>
              <a:rPr lang="en-US" sz="6000" b="1" dirty="0"/>
              <a:t>It’s all about the impact!  Be concise and clear, accurately reflecting your specific contributions</a:t>
            </a:r>
          </a:p>
          <a:p>
            <a:pPr lvl="2">
              <a:spcBef>
                <a:spcPts val="600"/>
              </a:spcBef>
            </a:pPr>
            <a:r>
              <a:rPr lang="en-US" sz="6000" b="1" dirty="0"/>
              <a:t>Must use the university’s </a:t>
            </a:r>
            <a:r>
              <a:rPr lang="en-US" sz="6000" b="1" dirty="0">
                <a:hlinkClick r:id="rId2"/>
              </a:rPr>
              <a:t>CV template</a:t>
            </a:r>
            <a:endParaRPr lang="en-US" sz="6000" b="1" dirty="0"/>
          </a:p>
          <a:p>
            <a:pPr lvl="2">
              <a:spcBef>
                <a:spcPts val="600"/>
              </a:spcBef>
            </a:pPr>
            <a:r>
              <a:rPr lang="en-US" sz="6000" b="1" dirty="0"/>
              <a:t>Annotate to further articulate your contributions, impact and leadership</a:t>
            </a:r>
          </a:p>
        </p:txBody>
      </p:sp>
      <p:pic>
        <p:nvPicPr>
          <p:cNvPr id="6" name="Picture 5" descr="A white base on a dirt field&#10;&#10;Description automatically generated">
            <a:extLst>
              <a:ext uri="{FF2B5EF4-FFF2-40B4-BE49-F238E27FC236}">
                <a16:creationId xmlns:a16="http://schemas.microsoft.com/office/drawing/2014/main" id="{2954A658-CC4A-5296-8A7A-ABC099D69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64787" y="8972550"/>
            <a:ext cx="6324600" cy="4743450"/>
          </a:xfrm>
          <a:prstGeom prst="rect">
            <a:avLst/>
          </a:prstGeom>
        </p:spPr>
      </p:pic>
      <p:pic>
        <p:nvPicPr>
          <p:cNvPr id="7" name="Picture 6" descr="A wooden bat on a black background&#10;&#10;Description automatically generated">
            <a:extLst>
              <a:ext uri="{FF2B5EF4-FFF2-40B4-BE49-F238E27FC236}">
                <a16:creationId xmlns:a16="http://schemas.microsoft.com/office/drawing/2014/main" id="{5B75A4C9-3DEB-F52E-70DA-D8BC1C919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860587" y="464521"/>
            <a:ext cx="9526588" cy="20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D1D9-B2AE-5BDA-F091-BB5DA514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7929"/>
            <a:ext cx="18731879" cy="2906369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Base: Are you Safe? Or Out?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9645-3B37-C5C6-5519-CC4CDBDC2E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2187" y="3352800"/>
            <a:ext cx="13260388" cy="10134600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i="1" dirty="0"/>
              <a:t>Well-substantiated analysis of the scope (quality, productivity over time, trajectory for the future) based upon percent effort</a:t>
            </a:r>
          </a:p>
          <a:p>
            <a:endParaRPr lang="en-US" sz="5200" b="1" i="1" dirty="0"/>
          </a:p>
          <a:p>
            <a:pPr>
              <a:lnSpc>
                <a:spcPct val="120000"/>
              </a:lnSpc>
            </a:pPr>
            <a:r>
              <a:rPr lang="en-US" sz="5200" b="1" dirty="0">
                <a:solidFill>
                  <a:schemeClr val="accent6">
                    <a:lumMod val="50000"/>
                  </a:schemeClr>
                </a:solidFill>
              </a:rPr>
              <a:t>Teaching:</a:t>
            </a:r>
            <a:r>
              <a:rPr lang="en-US" sz="52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5200" dirty="0"/>
              <a:t>Holistic review of the scope, rigor, and quality of course offerings—moving beyond the student course evaluation; peer evaluation of teaching materials, demonstration of continuous improvement, innovation and adjustments that impact student learning; mentorship and student awards</a:t>
            </a:r>
          </a:p>
          <a:p>
            <a:pPr>
              <a:lnSpc>
                <a:spcPct val="120000"/>
              </a:lnSpc>
            </a:pPr>
            <a:r>
              <a:rPr lang="en-US" sz="5200" b="1" dirty="0">
                <a:solidFill>
                  <a:schemeClr val="accent6">
                    <a:lumMod val="50000"/>
                  </a:schemeClr>
                </a:solidFill>
              </a:rPr>
              <a:t>Research:</a:t>
            </a:r>
            <a:r>
              <a:rPr lang="en-US" sz="5200" dirty="0"/>
              <a:t> Include a review of selected publications to demonstrate impact on the discipline and establishment of national/international reputation; </a:t>
            </a:r>
            <a:r>
              <a:rPr lang="en-US" sz="5200" i="1" dirty="0"/>
              <a:t>independence</a:t>
            </a:r>
            <a:r>
              <a:rPr lang="en-US" sz="5200" dirty="0"/>
              <a:t> through external funding and support/co-authorship with graduate students and </a:t>
            </a:r>
            <a:r>
              <a:rPr lang="en-US" sz="5200" i="1" dirty="0"/>
              <a:t>impact</a:t>
            </a:r>
            <a:r>
              <a:rPr lang="en-US" sz="5200" dirty="0"/>
              <a:t> on the profession</a:t>
            </a:r>
          </a:p>
          <a:p>
            <a:pPr>
              <a:lnSpc>
                <a:spcPct val="120000"/>
              </a:lnSpc>
            </a:pPr>
            <a:r>
              <a:rPr lang="en-US" sz="5200" b="1" dirty="0">
                <a:solidFill>
                  <a:schemeClr val="accent6">
                    <a:lumMod val="50000"/>
                  </a:schemeClr>
                </a:solidFill>
              </a:rPr>
              <a:t>Service:</a:t>
            </a:r>
            <a:r>
              <a:rPr lang="en-US" sz="5200" dirty="0"/>
              <a:t>  Quality and impact; seen as a leader in the discipline</a:t>
            </a:r>
          </a:p>
          <a:p>
            <a:endParaRPr lang="en-US" sz="1200" dirty="0"/>
          </a:p>
        </p:txBody>
      </p:sp>
      <p:pic>
        <p:nvPicPr>
          <p:cNvPr id="4" name="Picture 3" descr="A white base on a dirt field&#10;&#10;Description automatically generated">
            <a:extLst>
              <a:ext uri="{FF2B5EF4-FFF2-40B4-BE49-F238E27FC236}">
                <a16:creationId xmlns:a16="http://schemas.microsoft.com/office/drawing/2014/main" id="{2DEB1ABC-940A-FF95-2B17-7019723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62575" y="5638800"/>
            <a:ext cx="6324600" cy="4743450"/>
          </a:xfrm>
          <a:prstGeom prst="rect">
            <a:avLst/>
          </a:prstGeom>
        </p:spPr>
      </p:pic>
      <p:pic>
        <p:nvPicPr>
          <p:cNvPr id="6" name="Picture 5" descr="A wooden bat on a black background&#10;&#10;Description automatically generated">
            <a:extLst>
              <a:ext uri="{FF2B5EF4-FFF2-40B4-BE49-F238E27FC236}">
                <a16:creationId xmlns:a16="http://schemas.microsoft.com/office/drawing/2014/main" id="{281311F8-3436-83A4-06C7-58D6C72D7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393987" y="578205"/>
            <a:ext cx="8993188" cy="19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D1D9-B2AE-5BDA-F091-BB5DA514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187" y="-533400"/>
            <a:ext cx="18731879" cy="2906369"/>
          </a:xfrm>
        </p:spPr>
        <p:txBody>
          <a:bodyPr/>
          <a:lstStyle/>
          <a:p>
            <a:r>
              <a:rPr lang="en-US" b="1" dirty="0"/>
              <a:t>Homerun</a:t>
            </a:r>
            <a:r>
              <a:rPr lang="en-US" dirty="0"/>
              <a:t>!  We must score to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9645-3B37-C5C6-5519-CC4CDBDC2E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3787" y="2628900"/>
            <a:ext cx="14039154" cy="7539661"/>
          </a:xfrm>
        </p:spPr>
        <p:txBody>
          <a:bodyPr>
            <a:normAutofit/>
          </a:bodyPr>
          <a:lstStyle/>
          <a:p>
            <a:r>
              <a:rPr lang="en-US" sz="9600" b="1" dirty="0"/>
              <a:t>Play Ball!</a:t>
            </a:r>
          </a:p>
        </p:txBody>
      </p:sp>
      <p:pic>
        <p:nvPicPr>
          <p:cNvPr id="5" name="Picture 4" descr="A baseball player sliding into home pla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6437F41-A1F6-4F03-C510-DC8763CFC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03737" y="4299163"/>
            <a:ext cx="12192020" cy="9150741"/>
          </a:xfrm>
          <a:prstGeom prst="rect">
            <a:avLst/>
          </a:prstGeom>
        </p:spPr>
      </p:pic>
      <p:pic>
        <p:nvPicPr>
          <p:cNvPr id="1026" name="Picture 2" descr="Kahoot Logo | 84 plays | Quizizz">
            <a:extLst>
              <a:ext uri="{FF2B5EF4-FFF2-40B4-BE49-F238E27FC236}">
                <a16:creationId xmlns:a16="http://schemas.microsoft.com/office/drawing/2014/main" id="{B75B5F4B-9ED9-24F8-A7B5-8EB7F1E6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7" y="2377451"/>
            <a:ext cx="2625350" cy="24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7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E44A-EE02-0838-B518-89FEA17E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987" y="381000"/>
            <a:ext cx="9102662" cy="2906369"/>
          </a:xfrm>
        </p:spPr>
        <p:txBody>
          <a:bodyPr anchor="b">
            <a:normAutofit/>
          </a:bodyPr>
          <a:lstStyle/>
          <a:p>
            <a:r>
              <a:rPr lang="en-US" dirty="0"/>
              <a:t>Strikes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7EEC-6DAA-EB34-69CC-3F215DF39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31587" y="7916333"/>
            <a:ext cx="9102852" cy="4419600"/>
          </a:xfrm>
        </p:spPr>
        <p:txBody>
          <a:bodyPr anchor="b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The impact statement should have an overview in the first paragraph in layperson terms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Don’t “pad” the dossier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Don’t include student awards or your award nominations in your awards section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Majority of external reviewers from AAU and Peer Institutions, must justify if not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Once the dossier goes out for external review, it cannot be changed except through addendum (substantive additions or changes)</a:t>
            </a:r>
          </a:p>
        </p:txBody>
      </p:sp>
      <p:pic>
        <p:nvPicPr>
          <p:cNvPr id="5" name="Picture 4" descr="A close up of a baseball&#10;&#10;Description automatically generated">
            <a:extLst>
              <a:ext uri="{FF2B5EF4-FFF2-40B4-BE49-F238E27FC236}">
                <a16:creationId xmlns:a16="http://schemas.microsoft.com/office/drawing/2014/main" id="{71AC8FA6-F7F9-D65B-E453-FE6544C13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331" y="4191000"/>
            <a:ext cx="7961672" cy="8144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34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700E-05FA-2968-6568-E85CDAEA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796" y="1247314"/>
            <a:ext cx="18731879" cy="1288900"/>
          </a:xfrm>
        </p:spPr>
        <p:txBody>
          <a:bodyPr/>
          <a:lstStyle/>
          <a:p>
            <a:r>
              <a:rPr lang="en-US" dirty="0"/>
              <a:t>Changes on the University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170-4810-55A9-C3BD-BD8AD55896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9787" y="3124200"/>
            <a:ext cx="19009887" cy="7848600"/>
          </a:xfrm>
        </p:spPr>
        <p:txBody>
          <a:bodyPr>
            <a:normAutofit fontScale="925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More </a:t>
            </a:r>
            <a:r>
              <a:rPr lang="en-US" sz="4800" b="1" dirty="0">
                <a:solidFill>
                  <a:schemeClr val="accent1"/>
                </a:solidFill>
              </a:rPr>
              <a:t>clarity, checklists and examples</a:t>
            </a:r>
            <a:r>
              <a:rPr lang="en-US" sz="4800" b="1" dirty="0"/>
              <a:t>. Oh My!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The CV Template has added a section for Administrator Appointments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You may add a summary table of grants (the old table)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Keep in mind that you’ll need to use your </a:t>
            </a:r>
            <a:r>
              <a:rPr lang="en-US" sz="4800" b="1" dirty="0" err="1"/>
              <a:t>tamu</a:t>
            </a:r>
            <a:r>
              <a:rPr lang="en-US" sz="4800" b="1" dirty="0"/>
              <a:t> email to access the FA </a:t>
            </a:r>
            <a:r>
              <a:rPr lang="en-US" sz="4800" b="1" dirty="0" err="1"/>
              <a:t>Sharepoint</a:t>
            </a:r>
            <a:endParaRPr lang="en-US" sz="4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Emphasis on </a:t>
            </a:r>
            <a:r>
              <a:rPr lang="en-US" sz="4800" b="1" dirty="0">
                <a:hlinkClick r:id="rId2"/>
              </a:rPr>
              <a:t>Impact Statements</a:t>
            </a:r>
            <a:r>
              <a:rPr lang="en-US" sz="4800" b="1" dirty="0"/>
              <a:t>, </a:t>
            </a:r>
            <a:r>
              <a:rPr lang="en-US" sz="4800" b="1" dirty="0">
                <a:hlinkClick r:id="rId3"/>
              </a:rPr>
              <a:t>Biography</a:t>
            </a:r>
            <a:r>
              <a:rPr lang="en-US" sz="4800" b="1" dirty="0"/>
              <a:t> Template, too much redundancy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Limit Supplemental Documentation; keep at department level (analyze for report)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Annotate to show the relevance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1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8EBF-D9E5-582A-ED22-38F7D53E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466" y="-990600"/>
            <a:ext cx="17613260" cy="2565399"/>
          </a:xfrm>
        </p:spPr>
        <p:txBody>
          <a:bodyPr/>
          <a:lstStyle/>
          <a:p>
            <a:r>
              <a:rPr lang="en-US" sz="4400" dirty="0"/>
              <a:t>Other Discussion Topics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BF0E-CC11-B7FD-5501-AAF231F80D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74466" y="2362200"/>
            <a:ext cx="18899188" cy="11734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err="1"/>
              <a:t>Interfolio</a:t>
            </a:r>
            <a:r>
              <a:rPr lang="en-US" b="1" dirty="0"/>
              <a:t> Interface for Providing Content for CV Template: </a:t>
            </a:r>
            <a:r>
              <a:rPr lang="en-US" dirty="0"/>
              <a:t>The CV template was designed to be downloaded from </a:t>
            </a:r>
            <a:r>
              <a:rPr lang="en-US" dirty="0" err="1"/>
              <a:t>Interfolio</a:t>
            </a:r>
            <a:r>
              <a:rPr lang="en-US" dirty="0"/>
              <a:t> 180.  It doesn’t work very well, so best to take the information from </a:t>
            </a:r>
            <a:r>
              <a:rPr lang="en-US" dirty="0" err="1"/>
              <a:t>Interfolio</a:t>
            </a:r>
            <a:r>
              <a:rPr lang="en-US" dirty="0"/>
              <a:t> and paste into the </a:t>
            </a:r>
            <a:r>
              <a:rPr lang="en-US" dirty="0">
                <a:hlinkClick r:id="rId2"/>
              </a:rPr>
              <a:t>CV Template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Library Sessions on Demonstrating Research Impact</a:t>
            </a:r>
          </a:p>
          <a:p>
            <a:pPr marL="457200" marR="0" fontAlgn="base"/>
            <a:r>
              <a:rPr lang="en-US" sz="43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</a:t>
            </a:r>
            <a:r>
              <a:rPr lang="en-US" sz="43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    </a:t>
            </a:r>
            <a:r>
              <a:rPr lang="en-US" sz="4300" u="sng" dirty="0">
                <a:solidFill>
                  <a:srgbClr val="96607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Wednesday, March 19,</a:t>
            </a:r>
            <a:r>
              <a:rPr lang="en-US" sz="4300" u="sng" dirty="0"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 </a:t>
            </a:r>
            <a:r>
              <a:rPr lang="en-US" sz="4300" u="sng" dirty="0">
                <a:solidFill>
                  <a:srgbClr val="96607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12:00-1:00 p.m.</a:t>
            </a:r>
            <a:r>
              <a:rPr lang="en-US" sz="43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  </a:t>
            </a:r>
            <a:r>
              <a:rPr lang="en-US" sz="43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4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marR="0" fontAlgn="base"/>
            <a:r>
              <a:rPr lang="en-US" sz="43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</a:t>
            </a:r>
            <a:r>
              <a:rPr lang="en-US" sz="43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    </a:t>
            </a:r>
            <a:r>
              <a:rPr lang="en-US" sz="4300" u="sng" dirty="0">
                <a:solidFill>
                  <a:srgbClr val="96607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Wednesday, April 2,</a:t>
            </a:r>
            <a:r>
              <a:rPr lang="en-US" sz="4300" u="sng" dirty="0"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 </a:t>
            </a:r>
            <a:r>
              <a:rPr lang="en-US" sz="4300" u="sng" dirty="0">
                <a:solidFill>
                  <a:srgbClr val="96607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11:00-12:00 p.m.</a:t>
            </a:r>
            <a:r>
              <a:rPr lang="en-US" sz="43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  </a:t>
            </a:r>
            <a:r>
              <a:rPr lang="en-US" sz="43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4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Annotated CV Format and Dossier Preparation</a:t>
            </a:r>
            <a:r>
              <a:rPr lang="en-US" dirty="0"/>
              <a:t>:  </a:t>
            </a:r>
            <a:r>
              <a:rPr lang="en-US" dirty="0">
                <a:hlinkClick r:id="rId5"/>
              </a:rPr>
              <a:t>Promotion &amp; Tenure - COALS Faculty Affairs</a:t>
            </a:r>
            <a:r>
              <a:rPr lang="en-US" dirty="0"/>
              <a:t> and Workshops!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Evidence for Excellence: </a:t>
            </a:r>
            <a:r>
              <a:rPr lang="en-US" dirty="0"/>
              <a:t>See Guidelines Section 4 - place into disciplinary context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Mid-term – College Steps and Expectations</a:t>
            </a:r>
            <a:r>
              <a:rPr lang="en-US" dirty="0"/>
              <a:t>:  </a:t>
            </a:r>
            <a:r>
              <a:rPr lang="en-US" b="1" dirty="0"/>
              <a:t>(TT) </a:t>
            </a:r>
            <a:r>
              <a:rPr lang="en-US" dirty="0"/>
              <a:t>Peer evaluation of teaching materials, trajectory of research independence, mentoring graduate students, extramural funding; </a:t>
            </a:r>
            <a:r>
              <a:rPr lang="en-US" b="1" dirty="0"/>
              <a:t>(APT) </a:t>
            </a:r>
            <a:r>
              <a:rPr lang="en-US" dirty="0"/>
              <a:t>Peer evaluation of teaching materials, </a:t>
            </a:r>
            <a:r>
              <a:rPr lang="en-US" dirty="0">
                <a:hlinkClick r:id="rId6"/>
              </a:rPr>
              <a:t>Teaching CV </a:t>
            </a:r>
            <a:r>
              <a:rPr lang="en-US" dirty="0"/>
              <a:t>is a good format to provide evidence of teaching excellence and impact. APT does not have a mandated timeline but 3 years for midterm is common.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Building a National and International Reputation</a:t>
            </a:r>
            <a:r>
              <a:rPr lang="en-US" dirty="0"/>
              <a:t>:  Invited Speaker, Citations, Editorial Boards, National/Prestigious Awards, Leader in Discipline, (required for promotion to full)</a:t>
            </a:r>
          </a:p>
          <a:p>
            <a:endParaRPr lang="en-US" dirty="0"/>
          </a:p>
        </p:txBody>
      </p:sp>
      <p:pic>
        <p:nvPicPr>
          <p:cNvPr id="1028" name="Picture 4" descr="Texas Crop and Weather Report – Jan. 25, 2022 – The Gilmer Mirror">
            <a:extLst>
              <a:ext uri="{FF2B5EF4-FFF2-40B4-BE49-F238E27FC236}">
                <a16:creationId xmlns:a16="http://schemas.microsoft.com/office/drawing/2014/main" id="{A2F9E406-3DF8-D853-35AE-107DF4846E6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>
            <a:fillRect/>
          </a:stretch>
        </p:blipFill>
        <p:spPr bwMode="auto">
          <a:xfrm>
            <a:off x="-684213" y="0"/>
            <a:ext cx="4926461" cy="38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37502"/>
      </p:ext>
    </p:extLst>
  </p:cSld>
  <p:clrMapOvr>
    <a:masterClrMapping/>
  </p:clrMapOvr>
</p:sld>
</file>

<file path=ppt/theme/theme1.xml><?xml version="1.0" encoding="utf-8"?>
<a:theme xmlns:a="http://schemas.openxmlformats.org/drawingml/2006/main" name="Extension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earch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lege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VMDL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FS Presentation - Maroon">
  <a:themeElements>
    <a:clrScheme name="AgriPres">
      <a:dk1>
        <a:srgbClr val="191919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FEE500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d9d8d-1351-4f84-b834-f02875429bb7" xsi:nil="true"/>
    <lcf76f155ced4ddcb4097134ff3c332f xmlns="6e9b5fd9-ec68-4b74-b548-067c16969c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EEF58DD87B34BB4F954FFB915C280" ma:contentTypeVersion="16" ma:contentTypeDescription="Create a new document." ma:contentTypeScope="" ma:versionID="6f5bf93bdabb775fed2a2a8a53acc0bf">
  <xsd:schema xmlns:xsd="http://www.w3.org/2001/XMLSchema" xmlns:xs="http://www.w3.org/2001/XMLSchema" xmlns:p="http://schemas.microsoft.com/office/2006/metadata/properties" xmlns:ns2="6e9b5fd9-ec68-4b74-b548-067c16969cb5" xmlns:ns3="fa6d9d8d-1351-4f84-b834-f02875429bb7" targetNamespace="http://schemas.microsoft.com/office/2006/metadata/properties" ma:root="true" ma:fieldsID="73cce7633737977f1d67293e70a176ce" ns2:_="" ns3:_="">
    <xsd:import namespace="6e9b5fd9-ec68-4b74-b548-067c16969cb5"/>
    <xsd:import namespace="fa6d9d8d-1351-4f84-b834-f02875429b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b5fd9-ec68-4b74-b548-067c16969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d9d8d-1351-4f84-b834-f02875429bb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71df1b8-7318-44d5-ad96-cfa3093ac413}" ma:internalName="TaxCatchAll" ma:showField="CatchAllData" ma:web="fa6d9d8d-1351-4f84-b834-f02875429b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878EC-C7F2-4DA5-939B-5F89D6B52BD4}">
  <ds:schemaRefs>
    <ds:schemaRef ds:uri="http://schemas.microsoft.com/office/2006/metadata/properties"/>
    <ds:schemaRef ds:uri="http://schemas.microsoft.com/office/infopath/2007/PartnerControls"/>
    <ds:schemaRef ds:uri="fa6d9d8d-1351-4f84-b834-f02875429bb7"/>
    <ds:schemaRef ds:uri="6e9b5fd9-ec68-4b74-b548-067c16969cb5"/>
  </ds:schemaRefs>
</ds:datastoreItem>
</file>

<file path=customXml/itemProps2.xml><?xml version="1.0" encoding="utf-8"?>
<ds:datastoreItem xmlns:ds="http://schemas.openxmlformats.org/officeDocument/2006/customXml" ds:itemID="{122A2DE3-F3C5-4F75-96D2-9E232A08D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C781A-EA7A-43DC-B09E-4AD7C4177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b5fd9-ec68-4b74-b548-067c16969cb5"/>
    <ds:schemaRef ds:uri="fa6d9d8d-1351-4f84-b834-f02875429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Maroon</Template>
  <TotalTime>18351</TotalTime>
  <Words>759</Words>
  <Application>Microsoft Office PowerPoint</Application>
  <PresentationFormat>Custom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Montserrat</vt:lpstr>
      <vt:lpstr>Open Sans</vt:lpstr>
      <vt:lpstr>Calibri</vt:lpstr>
      <vt:lpstr>Montserrat SemiBold</vt:lpstr>
      <vt:lpstr>Aptos</vt:lpstr>
      <vt:lpstr>Extension Presentation - Maroon</vt:lpstr>
      <vt:lpstr>Research Presentation - Maroon</vt:lpstr>
      <vt:lpstr>College Presentation - Maroon</vt:lpstr>
      <vt:lpstr>TVMDL Presentation - Maroon</vt:lpstr>
      <vt:lpstr>TFS Presentation - Maroon</vt:lpstr>
      <vt:lpstr>COALS Promotion and Tenure Homerun Series  March 5, 2025, 3 PM</vt:lpstr>
      <vt:lpstr>Throwing Out the First Pitch  </vt:lpstr>
      <vt:lpstr>1st Base:  Take Me Out to the Ballgame</vt:lpstr>
      <vt:lpstr>2nd Base:  Stealing the Base</vt:lpstr>
      <vt:lpstr>3rd Base: Are you Safe? Or Out?</vt:lpstr>
      <vt:lpstr>Homerun!  We must score to win</vt:lpstr>
      <vt:lpstr>Strikes</vt:lpstr>
      <vt:lpstr>Changes on the University Guidelines</vt:lpstr>
      <vt:lpstr>Other Discussion Topics Provided</vt:lpstr>
      <vt:lpstr>How do we simplify the process and reduce the amount of time spent on these materials?</vt:lpstr>
      <vt:lpstr>Q &amp; A Play Ball!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Maroon</dc:title>
  <dc:creator>Wu, X. Ben</dc:creator>
  <cp:lastModifiedBy>Kim E. Dooley</cp:lastModifiedBy>
  <cp:revision>56</cp:revision>
  <dcterms:created xsi:type="dcterms:W3CDTF">2006-08-16T00:00:00Z</dcterms:created>
  <dcterms:modified xsi:type="dcterms:W3CDTF">2025-03-06T16:29:07Z</dcterms:modified>
  <dc:identifier>DAEY1226YOg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0x0101004CEEEF58DD87B34BB4F954FFB915C280</vt:lpwstr>
  </property>
  <property fmtid="{D5CDD505-2E9C-101B-9397-08002B2CF9AE}" pid="3" name="MediaServiceImageTags">
    <vt:lpwstr/>
  </property>
</Properties>
</file>