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</p:sldMasterIdLst>
  <p:notesMasterIdLst>
    <p:notesMasterId r:id="rId38"/>
  </p:notesMasterIdLst>
  <p:sldIdLst>
    <p:sldId id="327" r:id="rId6"/>
    <p:sldId id="2366" r:id="rId7"/>
    <p:sldId id="2378" r:id="rId8"/>
    <p:sldId id="2380" r:id="rId9"/>
    <p:sldId id="2379" r:id="rId10"/>
    <p:sldId id="2363" r:id="rId11"/>
    <p:sldId id="2365" r:id="rId12"/>
    <p:sldId id="2364" r:id="rId13"/>
    <p:sldId id="257" r:id="rId14"/>
    <p:sldId id="2381" r:id="rId15"/>
    <p:sldId id="268" r:id="rId16"/>
    <p:sldId id="2359" r:id="rId17"/>
    <p:sldId id="2360" r:id="rId18"/>
    <p:sldId id="260" r:id="rId19"/>
    <p:sldId id="261" r:id="rId20"/>
    <p:sldId id="264" r:id="rId21"/>
    <p:sldId id="262" r:id="rId22"/>
    <p:sldId id="263" r:id="rId23"/>
    <p:sldId id="338" r:id="rId24"/>
    <p:sldId id="337" r:id="rId25"/>
    <p:sldId id="2368" r:id="rId26"/>
    <p:sldId id="2369" r:id="rId27"/>
    <p:sldId id="2422" r:id="rId28"/>
    <p:sldId id="2371" r:id="rId29"/>
    <p:sldId id="2367" r:id="rId30"/>
    <p:sldId id="2373" r:id="rId31"/>
    <p:sldId id="2374" r:id="rId32"/>
    <p:sldId id="2375" r:id="rId33"/>
    <p:sldId id="2376" r:id="rId34"/>
    <p:sldId id="265" r:id="rId35"/>
    <p:sldId id="2423" r:id="rId36"/>
    <p:sldId id="2377" r:id="rId3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6A6A"/>
    <a:srgbClr val="500000"/>
    <a:srgbClr val="000000"/>
    <a:srgbClr val="006600"/>
    <a:srgbClr val="5F6640"/>
    <a:srgbClr val="FFFFFF"/>
    <a:srgbClr val="F8F8F8"/>
    <a:srgbClr val="003C71"/>
    <a:srgbClr val="A38895"/>
    <a:srgbClr val="5D9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 autoAdjust="0"/>
    <p:restoredTop sz="96340" autoAdjust="0"/>
  </p:normalViewPr>
  <p:slideViewPr>
    <p:cSldViewPr snapToGrid="0" snapToObjects="1">
      <p:cViewPr varScale="1">
        <p:scale>
          <a:sx n="143" d="100"/>
          <a:sy n="143" d="100"/>
        </p:scale>
        <p:origin x="1776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4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1"/>
            <a:ext cx="304334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A14D438F-6BDF-A047-BEBE-041ED6F2BA89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2"/>
            <a:ext cx="304334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2"/>
            <a:ext cx="304334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A45B829-435F-6147-A446-9BF6E9CBDF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9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B829-435F-6147-A446-9BF6E9CBDF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19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69709-1BB9-CC0A-35B2-65A4C9A53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C129ED-66C9-6B6B-290B-33CDB6D09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5DA813-779C-5F41-4D12-E127F2CB5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7982A-3261-BB76-194A-7704B714A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B829-435F-6147-A446-9BF6E9CBDF4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B829-435F-6147-A446-9BF6E9CBDF4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4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B829-435F-6147-A446-9BF6E9CBDF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3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B829-435F-6147-A446-9BF6E9CBDF4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B829-435F-6147-A446-9BF6E9CBDF4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2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B829-435F-6147-A446-9BF6E9CBDF4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5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B829-435F-6147-A446-9BF6E9CBDF4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2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B829-435F-6147-A446-9BF6E9CBDF4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6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B829-435F-6147-A446-9BF6E9CBDF4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42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B829-435F-6147-A446-9BF6E9CBDF4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9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D7C2-0CEB-3B40-B3FC-361CF1591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56A00-8763-3645-A1B3-9DCB69ECC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3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B285-DAED-EC42-859D-61A38A7D423E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C58B-BE51-9B46-9A7E-BD69120A08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0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3BF1-B55C-6A4A-A47E-BC82B39B2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CCB72-0CFC-FB4D-8857-08B17A97A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28D7-8E9E-3640-A9BD-56D7BBA0E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935-D95D-8948-8B04-FD09F7A40A3A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51785-8722-A249-BC98-A59E0596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39C46-2239-8648-A3C8-D135958F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4566-BCC1-2C4E-87F6-B962D8EBA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0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9F6D-0514-F642-9209-C68FAFAE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27AA2-494D-3A47-A0CC-CBBE89A11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DFC14-025F-134F-AEC7-165ACE8B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935-D95D-8948-8B04-FD09F7A40A3A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53028-15E5-8C4A-BED5-28BCF074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11589-9CD8-0048-9478-36EBAD67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4566-BCC1-2C4E-87F6-B962D8EBA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84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280A-9E12-B143-96A3-1C72192E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7FF58-0A70-7E47-A35A-B40FD0B99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1307A-9AF3-834F-9F5F-2F340A57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935-D95D-8948-8B04-FD09F7A40A3A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46A5C-BA12-5F4E-B1F2-1239DD8C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F41E2-BEAA-7543-8EC6-7FCBCF44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4566-BCC1-2C4E-87F6-B962D8EBA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39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EFE4-9523-DC48-AE47-9B87CEBD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3B479-34BC-6843-86CD-529819193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00E7-EA89-EA4B-82E0-9BA80443B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40C99-045C-8147-8032-C2B3B1E39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935-D95D-8948-8B04-FD09F7A40A3A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5197F-DECF-5E4B-B5B3-BEAE8E9D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F08F5-4F79-A94C-8B38-23A239B7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4566-BCC1-2C4E-87F6-B962D8EBA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4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4A24-42C6-A741-922F-A4EE97CD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251B0-AA60-1C4B-AF99-D788234CD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CB7D7-115C-0C49-A85C-678FF0EEB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23147E-A255-CB48-80A0-A9ADCEB14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FACD7-F20D-3741-8322-40166DEF1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AFAAE-16DA-9948-99BD-5AA34DB3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935-D95D-8948-8B04-FD09F7A40A3A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0869D-77B9-6746-B8AD-783B1E33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CEF024-4ECE-8241-93DF-99530928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4566-BCC1-2C4E-87F6-B962D8EBA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07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582A-3685-2E46-83A5-22D19A83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314D0-41CE-B345-A54E-38A39B517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935-D95D-8948-8B04-FD09F7A40A3A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F3E8B-1C94-6747-8619-F363A01C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07535-09A2-F842-96EF-1DE8969AE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4566-BCC1-2C4E-87F6-B962D8EBA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2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ADE8C-3FAD-FC43-B628-E97AEC19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935-D95D-8948-8B04-FD09F7A40A3A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ACC135-B8D1-A949-BE96-17A914B9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4E0D8-2B09-0A4B-8151-46CCDF8C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4566-BCC1-2C4E-87F6-B962D8EBA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18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C7BAE-4A65-0C4F-A99E-6F6DE2D6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F4BF8-7C78-184E-AC7D-6572B7AA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88BAB-8F22-B543-9D10-7D671CDEE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DBE12-AC19-474E-BD08-8F794A8A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935-D95D-8948-8B04-FD09F7A40A3A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3EE41-ECB6-7347-8B8A-4E62EDDE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DCDF2-1C07-2F41-9B0E-21E86D18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4566-BCC1-2C4E-87F6-B962D8EBA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8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7AD1-EA32-9245-8A8B-35990740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FC5C4-8AC9-FB4D-8ABE-45C1B973F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8BB70-ADC8-B849-BD4F-1C27C9F11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5FB9C-FD4E-8243-984C-CDA3FB72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935-D95D-8948-8B04-FD09F7A40A3A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5CC1F-978E-DF48-A6AF-C6B5EDBD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DD2F3-5545-BC4E-BCE1-8F089658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4566-BCC1-2C4E-87F6-B962D8EBA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3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79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97DA-625E-1C48-8C1F-FDA6744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1A3AE-38F8-634D-8D58-E1FB5A125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584D8-C4E0-1945-8998-27BE0C24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935-D95D-8948-8B04-FD09F7A40A3A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F0DB6-2107-914F-AA47-701EFB70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B8580-A633-094C-B7AA-FC44E5F2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4566-BCC1-2C4E-87F6-B962D8EBA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8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16734-0B1D-F645-866A-2481B88C4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A52AA9-DF8B-2048-AAC9-921A3C58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A3E86-D755-5544-B620-D2A6542C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C935-D95D-8948-8B04-FD09F7A40A3A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19514-2496-C344-9221-8A6E9F0A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BEE85-118E-CD46-9581-86270EA1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4566-BCC1-2C4E-87F6-B962D8EBA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8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42E1-8E79-434D-B1BC-220D9FB8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AE69-C3FA-264F-8924-616E819AE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2" y="4589464"/>
            <a:ext cx="10515600" cy="896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66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F6F7-881D-064B-991C-3FF1ECFD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91D4-F9E4-CD45-A04B-361368022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825626"/>
            <a:ext cx="5181600" cy="36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BE52B-E25F-A348-91E2-902D0CD8F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36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800B2DFB-C351-5342-B855-19295834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5638801"/>
            <a:ext cx="2743200" cy="365125"/>
          </a:xfrm>
          <a:prstGeom prst="rect">
            <a:avLst/>
          </a:prstGeom>
        </p:spPr>
        <p:txBody>
          <a:bodyPr/>
          <a:lstStyle/>
          <a:p>
            <a:fld id="{5887A263-C584-3143-96D8-C90329466A8B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6D4DA67-BE20-4640-8F56-36903554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563880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839019D-F773-A849-B741-9A33B15B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5638801"/>
            <a:ext cx="2743200" cy="365125"/>
          </a:xfrm>
          <a:prstGeom prst="rect">
            <a:avLst/>
          </a:prstGeom>
        </p:spPr>
        <p:txBody>
          <a:bodyPr/>
          <a:lstStyle/>
          <a:p>
            <a:fld id="{1C70A1C1-4790-A84D-BCF2-3CC2B0408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0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9195-8BBF-3845-9E8D-82841C74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E7E9E-5FA0-9D46-ADA8-C88A24F02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3B25D-139D-B143-969E-317576F04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298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733CE-9843-A74F-9356-AB5794231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71B89-E2C4-A34A-A06A-A6140D7FE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298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D11B75-6018-214C-9A2B-BF1E5E8B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5638801"/>
            <a:ext cx="2743200" cy="365125"/>
          </a:xfrm>
          <a:prstGeom prst="rect">
            <a:avLst/>
          </a:prstGeom>
        </p:spPr>
        <p:txBody>
          <a:bodyPr/>
          <a:lstStyle/>
          <a:p>
            <a:fld id="{5887A263-C584-3143-96D8-C90329466A8B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C3CEA-57E5-F341-8FDE-B168AFC5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563880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247C5-D498-DA4C-8A70-1E7C79D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5638801"/>
            <a:ext cx="2743200" cy="365125"/>
          </a:xfrm>
          <a:prstGeom prst="rect">
            <a:avLst/>
          </a:prstGeom>
        </p:spPr>
        <p:txBody>
          <a:bodyPr/>
          <a:lstStyle/>
          <a:p>
            <a:fld id="{1C70A1C1-4790-A84D-BCF2-3CC2B0408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5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AA9F-5B7B-1344-A3D4-3C0571CD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DF6F4-E7C5-FE45-8C00-535B87D4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5638801"/>
            <a:ext cx="2743200" cy="365125"/>
          </a:xfrm>
          <a:prstGeom prst="rect">
            <a:avLst/>
          </a:prstGeom>
        </p:spPr>
        <p:txBody>
          <a:bodyPr/>
          <a:lstStyle/>
          <a:p>
            <a:fld id="{5887A263-C584-3143-96D8-C90329466A8B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0AF99-10D1-8049-9463-E90CD363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563880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1F677-8B6D-A841-81AF-4C0EB987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5638801"/>
            <a:ext cx="2743200" cy="365125"/>
          </a:xfrm>
          <a:prstGeom prst="rect">
            <a:avLst/>
          </a:prstGeom>
        </p:spPr>
        <p:txBody>
          <a:bodyPr/>
          <a:lstStyle/>
          <a:p>
            <a:fld id="{1C70A1C1-4790-A84D-BCF2-3CC2B0408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2CC21-2716-264F-AD09-B8BC70B8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5638801"/>
            <a:ext cx="2743200" cy="365125"/>
          </a:xfrm>
          <a:prstGeom prst="rect">
            <a:avLst/>
          </a:prstGeom>
        </p:spPr>
        <p:txBody>
          <a:bodyPr/>
          <a:lstStyle/>
          <a:p>
            <a:fld id="{5887A263-C584-3143-96D8-C90329466A8B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74742-A20B-DF4A-BBDF-489AB6A4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563880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FFB00-FCAC-7C42-8EF4-51E93D6D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5638801"/>
            <a:ext cx="2743200" cy="365125"/>
          </a:xfrm>
          <a:prstGeom prst="rect">
            <a:avLst/>
          </a:prstGeom>
        </p:spPr>
        <p:txBody>
          <a:bodyPr/>
          <a:lstStyle/>
          <a:p>
            <a:fld id="{1C70A1C1-4790-A84D-BCF2-3CC2B0408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1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E6C0-A128-DA40-9C84-2E7411F4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6182-8483-E941-998D-2AFB5BA7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49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92E7F-AF1D-4847-B406-7BBFD7147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9E5A3-5D21-0E44-8BC4-62193C19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5638801"/>
            <a:ext cx="2743200" cy="365125"/>
          </a:xfrm>
          <a:prstGeom prst="rect">
            <a:avLst/>
          </a:prstGeom>
        </p:spPr>
        <p:txBody>
          <a:bodyPr/>
          <a:lstStyle/>
          <a:p>
            <a:fld id="{5887A263-C584-3143-96D8-C90329466A8B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0DDDE-A5B0-674A-BF71-C81C5E7D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563880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6B212-24B0-134D-B7AB-5A0E6200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5638801"/>
            <a:ext cx="2743200" cy="365125"/>
          </a:xfrm>
          <a:prstGeom prst="rect">
            <a:avLst/>
          </a:prstGeom>
        </p:spPr>
        <p:txBody>
          <a:bodyPr/>
          <a:lstStyle/>
          <a:p>
            <a:fld id="{1C70A1C1-4790-A84D-BCF2-3CC2B0408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9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FE2C-62AA-1A47-A01B-107647A5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1741F-979A-E94C-B083-4BE865A3E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472081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C6C59-8237-A44F-9BF8-DD384FBF1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57400"/>
            <a:ext cx="3932236" cy="3408829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CEBFF-7217-C141-9B7D-319F2B83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5636934"/>
            <a:ext cx="2743200" cy="365125"/>
          </a:xfrm>
          <a:prstGeom prst="rect">
            <a:avLst/>
          </a:prstGeom>
        </p:spPr>
        <p:txBody>
          <a:bodyPr/>
          <a:lstStyle/>
          <a:p>
            <a:fld id="{5887A263-C584-3143-96D8-C90329466A8B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F9731-79FD-FD42-986A-5956D152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563693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D56A2-70E5-814B-94FF-AFA690E9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5636934"/>
            <a:ext cx="2743200" cy="365125"/>
          </a:xfrm>
          <a:prstGeom prst="rect">
            <a:avLst/>
          </a:prstGeom>
        </p:spPr>
        <p:txBody>
          <a:bodyPr/>
          <a:lstStyle/>
          <a:p>
            <a:fld id="{1C70A1C1-4790-A84D-BCF2-3CC2B0408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8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40A8B-E53B-E346-8769-7EF762DC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81001"/>
            <a:ext cx="106680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B16F4-DCE5-2640-BD39-504026366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825626"/>
            <a:ext cx="10668000" cy="4111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5F498F-F9FB-8647-A668-F76B98B314F5}"/>
              </a:ext>
            </a:extLst>
          </p:cNvPr>
          <p:cNvCxnSpPr>
            <a:cxnSpLocks/>
          </p:cNvCxnSpPr>
          <p:nvPr userDrawn="1"/>
        </p:nvCxnSpPr>
        <p:spPr>
          <a:xfrm>
            <a:off x="2288787" y="6271102"/>
            <a:ext cx="710272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6399588-C3FC-5E4F-9B21-26C515E2D6E0}"/>
              </a:ext>
            </a:extLst>
          </p:cNvPr>
          <p:cNvSpPr txBox="1"/>
          <p:nvPr userDrawn="1"/>
        </p:nvSpPr>
        <p:spPr>
          <a:xfrm>
            <a:off x="8478373" y="6081761"/>
            <a:ext cx="2875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1200" i="1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AgLifeSciences.tamu.edu</a:t>
            </a:r>
          </a:p>
        </p:txBody>
      </p:sp>
    </p:spTree>
    <p:extLst>
      <p:ext uri="{BB962C8B-B14F-4D97-AF65-F5344CB8AC3E}">
        <p14:creationId xmlns:p14="http://schemas.microsoft.com/office/powerpoint/2010/main" val="44600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1" r:id="rId10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2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orient="horz" pos="240" userDrawn="1">
          <p15:clr>
            <a:srgbClr val="F26B43"/>
          </p15:clr>
        </p15:guide>
        <p15:guide id="4" orient="horz" pos="912" userDrawn="1">
          <p15:clr>
            <a:srgbClr val="F26B43"/>
          </p15:clr>
        </p15:guide>
        <p15:guide id="5" pos="432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orient="horz" pos="35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C2293-95BB-1140-A5FB-EB43FCFE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ED099-1022-4C46-A997-9DE120F3B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47D05-4437-2A40-8A82-CCB09FA0E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C935-D95D-8948-8B04-FD09F7A40A3A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D786-0D4F-3D4E-B272-897BDDA4F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EA9F9-31F4-7E41-9CC2-E396827A4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4566-BCC1-2C4E-87F6-B962D8EBA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1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6E2D8DBE-5009-858A-E867-C370AF476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142"/>
            <a:ext cx="12497827" cy="83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024E0-C14F-9147-AA49-CF48AA7B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739" y="952500"/>
            <a:ext cx="9144000" cy="15833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AgriLife Research &amp; Extension Service Faculty Dossier Preparation Workshop</a:t>
            </a:r>
            <a:endParaRPr lang="en-US" sz="2700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F61D4-2EA3-4747-88C5-AEAC308E5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1315"/>
            <a:ext cx="9144000" cy="165576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1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February 7, 2025</a:t>
            </a:r>
          </a:p>
          <a:p>
            <a:r>
              <a:rPr lang="en-US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Microsoft Teams: </a:t>
            </a:r>
          </a:p>
          <a:p>
            <a:r>
              <a:rPr lang="en-US" sz="1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 Hale and Amir Ibrahim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47FC4-2BFF-0219-6C5F-ED5CA614E210}"/>
              </a:ext>
            </a:extLst>
          </p:cNvPr>
          <p:cNvSpPr txBox="1"/>
          <p:nvPr/>
        </p:nvSpPr>
        <p:spPr>
          <a:xfrm>
            <a:off x="1121019" y="2858037"/>
            <a:ext cx="1107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AgriLife Research and Extension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preparing dossiers for submission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5ED9C-B250-E1F7-7C9C-1D3F1D053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27" y="1306900"/>
            <a:ext cx="9504746" cy="50400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D48831-75D7-95E5-60F5-60EAB4DF5BAA}"/>
              </a:ext>
            </a:extLst>
          </p:cNvPr>
          <p:cNvSpPr txBox="1"/>
          <p:nvPr/>
        </p:nvSpPr>
        <p:spPr>
          <a:xfrm>
            <a:off x="401934" y="422031"/>
            <a:ext cx="844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00000"/>
                </a:solidFill>
              </a:rPr>
              <a:t>An example of annotation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5ABD7-A71B-CEDB-9C03-2FB02AFC5322}"/>
              </a:ext>
            </a:extLst>
          </p:cNvPr>
          <p:cNvSpPr/>
          <p:nvPr/>
        </p:nvSpPr>
        <p:spPr>
          <a:xfrm>
            <a:off x="1798655" y="1306900"/>
            <a:ext cx="6471138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1FEB9-FD3E-A8EC-84AD-DA5819464233}"/>
              </a:ext>
            </a:extLst>
          </p:cNvPr>
          <p:cNvSpPr/>
          <p:nvPr/>
        </p:nvSpPr>
        <p:spPr>
          <a:xfrm>
            <a:off x="1798655" y="2382074"/>
            <a:ext cx="4913644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43826-8249-2F7C-F244-2E87972A5815}"/>
              </a:ext>
            </a:extLst>
          </p:cNvPr>
          <p:cNvSpPr/>
          <p:nvPr/>
        </p:nvSpPr>
        <p:spPr>
          <a:xfrm>
            <a:off x="1798655" y="3974737"/>
            <a:ext cx="8691824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97A430-F829-98B7-DDBE-90C7BD88116E}"/>
              </a:ext>
            </a:extLst>
          </p:cNvPr>
          <p:cNvSpPr/>
          <p:nvPr/>
        </p:nvSpPr>
        <p:spPr>
          <a:xfrm>
            <a:off x="1798655" y="4225332"/>
            <a:ext cx="3677697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4BEF1-C71F-B8BD-73F8-2B571B15E30E}"/>
              </a:ext>
            </a:extLst>
          </p:cNvPr>
          <p:cNvSpPr/>
          <p:nvPr/>
        </p:nvSpPr>
        <p:spPr>
          <a:xfrm>
            <a:off x="1798655" y="5286139"/>
            <a:ext cx="7506119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0A5122-E6C6-0CF7-025B-53710B94F6F4}"/>
              </a:ext>
            </a:extLst>
          </p:cNvPr>
          <p:cNvSpPr/>
          <p:nvPr/>
        </p:nvSpPr>
        <p:spPr>
          <a:xfrm>
            <a:off x="1798655" y="1601075"/>
            <a:ext cx="4297345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D36F58-951F-EDA0-9C6B-584A5470FAA4}"/>
              </a:ext>
            </a:extLst>
          </p:cNvPr>
          <p:cNvSpPr/>
          <p:nvPr/>
        </p:nvSpPr>
        <p:spPr>
          <a:xfrm>
            <a:off x="8993276" y="1321266"/>
            <a:ext cx="1774042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BA948-7ACC-9A78-9C24-40CD58E8DB52}"/>
              </a:ext>
            </a:extLst>
          </p:cNvPr>
          <p:cNvSpPr/>
          <p:nvPr/>
        </p:nvSpPr>
        <p:spPr>
          <a:xfrm>
            <a:off x="4776986" y="1844487"/>
            <a:ext cx="1319014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CABB57-CDB6-6A5B-B25E-480BFFB209AB}"/>
              </a:ext>
            </a:extLst>
          </p:cNvPr>
          <p:cNvSpPr/>
          <p:nvPr/>
        </p:nvSpPr>
        <p:spPr>
          <a:xfrm>
            <a:off x="3947327" y="2648968"/>
            <a:ext cx="6141218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81A0A0-746D-36D1-767A-AEF7A0D6505E}"/>
              </a:ext>
            </a:extLst>
          </p:cNvPr>
          <p:cNvSpPr/>
          <p:nvPr/>
        </p:nvSpPr>
        <p:spPr>
          <a:xfrm>
            <a:off x="1798655" y="2912477"/>
            <a:ext cx="854110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F7343F-E783-A491-51AC-9EF29E262F48}"/>
              </a:ext>
            </a:extLst>
          </p:cNvPr>
          <p:cNvSpPr/>
          <p:nvPr/>
        </p:nvSpPr>
        <p:spPr>
          <a:xfrm>
            <a:off x="7445830" y="2382073"/>
            <a:ext cx="3135084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543CB-2925-CCF9-D5C5-57A65EAD38C6}"/>
              </a:ext>
            </a:extLst>
          </p:cNvPr>
          <p:cNvSpPr/>
          <p:nvPr/>
        </p:nvSpPr>
        <p:spPr>
          <a:xfrm>
            <a:off x="1798655" y="2632669"/>
            <a:ext cx="703384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B701CE-F621-7129-47D0-6EFF1447B503}"/>
              </a:ext>
            </a:extLst>
          </p:cNvPr>
          <p:cNvSpPr/>
          <p:nvPr/>
        </p:nvSpPr>
        <p:spPr>
          <a:xfrm>
            <a:off x="3295859" y="3163072"/>
            <a:ext cx="1366575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4F66D1-29D2-F092-29DC-A534E7B2F6B0}"/>
              </a:ext>
            </a:extLst>
          </p:cNvPr>
          <p:cNvSpPr/>
          <p:nvPr/>
        </p:nvSpPr>
        <p:spPr>
          <a:xfrm>
            <a:off x="6144567" y="4225331"/>
            <a:ext cx="4345912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78654E-4FC1-2F05-FEA6-E8B14748C73D}"/>
              </a:ext>
            </a:extLst>
          </p:cNvPr>
          <p:cNvSpPr/>
          <p:nvPr/>
        </p:nvSpPr>
        <p:spPr>
          <a:xfrm>
            <a:off x="1790282" y="4474474"/>
            <a:ext cx="5062693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0C1840-A171-650D-E6D9-89B78488A973}"/>
              </a:ext>
            </a:extLst>
          </p:cNvPr>
          <p:cNvSpPr/>
          <p:nvPr/>
        </p:nvSpPr>
        <p:spPr>
          <a:xfrm>
            <a:off x="5307205" y="4739435"/>
            <a:ext cx="2751573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16691C-9777-8A7C-5991-2DACEC20BAAD}"/>
              </a:ext>
            </a:extLst>
          </p:cNvPr>
          <p:cNvSpPr/>
          <p:nvPr/>
        </p:nvSpPr>
        <p:spPr>
          <a:xfrm>
            <a:off x="2800141" y="5019244"/>
            <a:ext cx="7157775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73C064-348D-3022-6FD0-0DA5802961CA}"/>
              </a:ext>
            </a:extLst>
          </p:cNvPr>
          <p:cNvSpPr/>
          <p:nvPr/>
        </p:nvSpPr>
        <p:spPr>
          <a:xfrm>
            <a:off x="1798655" y="5536734"/>
            <a:ext cx="5576835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D470B5-0B1B-D7A2-C86C-8621EB350105}"/>
              </a:ext>
            </a:extLst>
          </p:cNvPr>
          <p:cNvSpPr/>
          <p:nvPr/>
        </p:nvSpPr>
        <p:spPr>
          <a:xfrm>
            <a:off x="10026084" y="5269839"/>
            <a:ext cx="735204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47A119-5086-BFF3-9752-8B7F698CE632}"/>
              </a:ext>
            </a:extLst>
          </p:cNvPr>
          <p:cNvSpPr/>
          <p:nvPr/>
        </p:nvSpPr>
        <p:spPr>
          <a:xfrm>
            <a:off x="6712299" y="5800242"/>
            <a:ext cx="735204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06D768-6212-410E-1BB4-7B3970E1ECED}"/>
              </a:ext>
            </a:extLst>
          </p:cNvPr>
          <p:cNvSpPr/>
          <p:nvPr/>
        </p:nvSpPr>
        <p:spPr>
          <a:xfrm>
            <a:off x="2652765" y="6065684"/>
            <a:ext cx="572756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6736A-D995-47CA-3DF5-0A73100A6651}"/>
              </a:ext>
            </a:extLst>
          </p:cNvPr>
          <p:cNvSpPr/>
          <p:nvPr/>
        </p:nvSpPr>
        <p:spPr>
          <a:xfrm>
            <a:off x="8058777" y="6065684"/>
            <a:ext cx="783771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92C1E0-3180-E23A-1E33-CF8AFAD4F6BC}"/>
              </a:ext>
            </a:extLst>
          </p:cNvPr>
          <p:cNvSpPr/>
          <p:nvPr/>
        </p:nvSpPr>
        <p:spPr>
          <a:xfrm>
            <a:off x="6358429" y="2131479"/>
            <a:ext cx="1319014" cy="250595"/>
          </a:xfrm>
          <a:prstGeom prst="rect">
            <a:avLst/>
          </a:prstGeom>
          <a:solidFill>
            <a:srgbClr val="6A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7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85A3-E55A-43E3-9FC5-0EECBF8A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840" y="92359"/>
            <a:ext cx="10515600" cy="816904"/>
          </a:xfrm>
        </p:spPr>
        <p:txBody>
          <a:bodyPr/>
          <a:lstStyle/>
          <a:p>
            <a:r>
              <a:rPr lang="en-US" dirty="0">
                <a:solidFill>
                  <a:srgbClr val="500000"/>
                </a:solidFill>
                <a:latin typeface="Franklin Gothic Medium" panose="020B0603020102020204" pitchFamily="34" charset="0"/>
              </a:rPr>
              <a:t>Example of a Publication Table in CV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9F922-4DB1-412D-8941-5014F7919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21" y="1182030"/>
            <a:ext cx="4059240" cy="4766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9A6DC-C361-C262-5CFC-94EA84F7A604}"/>
              </a:ext>
            </a:extLst>
          </p:cNvPr>
          <p:cNvGrpSpPr/>
          <p:nvPr/>
        </p:nvGrpSpPr>
        <p:grpSpPr>
          <a:xfrm>
            <a:off x="6693893" y="1036138"/>
            <a:ext cx="4601589" cy="5755422"/>
            <a:chOff x="6693893" y="1036138"/>
            <a:chExt cx="4601589" cy="57554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599A9F-3C91-F195-A5B5-212AC784DC61}"/>
                </a:ext>
              </a:extLst>
            </p:cNvPr>
            <p:cNvSpPr/>
            <p:nvPr/>
          </p:nvSpPr>
          <p:spPr>
            <a:xfrm>
              <a:off x="6693893" y="1062057"/>
              <a:ext cx="3744651" cy="5703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1EA255-5F1A-2983-B8F5-28FD6FE84340}"/>
                </a:ext>
              </a:extLst>
            </p:cNvPr>
            <p:cNvSpPr txBox="1"/>
            <p:nvPr/>
          </p:nvSpPr>
          <p:spPr>
            <a:xfrm>
              <a:off x="6826223" y="1036138"/>
              <a:ext cx="4469259" cy="575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Journal		         Impact Factor</a:t>
              </a:r>
            </a:p>
            <a:p>
              <a:r>
                <a:rPr lang="en-US" sz="1600" dirty="0"/>
                <a:t>Nature Biotechnology		68.16</a:t>
              </a:r>
            </a:p>
            <a:p>
              <a:r>
                <a:rPr lang="en-US" sz="1600" dirty="0"/>
                <a:t>Annu. Rev. Plant Pathology	10.9</a:t>
              </a:r>
            </a:p>
            <a:p>
              <a:r>
                <a:rPr lang="en-US" sz="1600" dirty="0" err="1"/>
                <a:t>Curr</a:t>
              </a:r>
              <a:r>
                <a:rPr lang="en-US" sz="1600" dirty="0"/>
                <a:t>. Opinion Plant Biology	9.39</a:t>
              </a:r>
            </a:p>
            <a:p>
              <a:r>
                <a:rPr lang="en-US" sz="1600" dirty="0"/>
                <a:t>Plant Physiology		8.01</a:t>
              </a:r>
            </a:p>
            <a:p>
              <a:r>
                <a:rPr lang="en-US" sz="1600" dirty="0"/>
                <a:t>Front. Plant Sciences		6.63</a:t>
              </a:r>
            </a:p>
            <a:p>
              <a:r>
                <a:rPr lang="en-US" sz="1600" dirty="0"/>
                <a:t>PLoS Genetics		6.02</a:t>
              </a:r>
            </a:p>
            <a:p>
              <a:pPr algn="just"/>
              <a:r>
                <a:rPr lang="en-US" sz="1600" dirty="0"/>
                <a:t>J. Molecular Biology		5.47</a:t>
              </a:r>
            </a:p>
            <a:p>
              <a:r>
                <a:rPr lang="en-US" sz="1600" dirty="0"/>
                <a:t>Appl. Environ. Microbiology	5.01</a:t>
              </a:r>
            </a:p>
            <a:p>
              <a:r>
                <a:rPr lang="en-US" sz="1600" dirty="0"/>
                <a:t>Environ. Microbiology		4.93</a:t>
              </a:r>
            </a:p>
            <a:p>
              <a:r>
                <a:rPr lang="en-US" sz="1600" dirty="0"/>
                <a:t>J. Natural Products		4.80</a:t>
              </a:r>
            </a:p>
            <a:p>
              <a:r>
                <a:rPr lang="en-US" sz="1600" dirty="0"/>
                <a:t>BMC Genomics		4.56</a:t>
              </a:r>
            </a:p>
            <a:p>
              <a:r>
                <a:rPr lang="en-US" sz="1600" dirty="0"/>
                <a:t>Microbial Ecology		4.20</a:t>
              </a:r>
            </a:p>
            <a:p>
              <a:r>
                <a:rPr lang="en-US" sz="1600" dirty="0"/>
                <a:t>Front Microbiology		4.08</a:t>
              </a:r>
            </a:p>
            <a:p>
              <a:r>
                <a:rPr lang="en-US" sz="1600" dirty="0"/>
                <a:t>Phytopathology		4.01</a:t>
              </a:r>
            </a:p>
            <a:p>
              <a:r>
                <a:rPr lang="en-US" sz="1600" dirty="0"/>
                <a:t>PLoS One			3.75</a:t>
              </a:r>
            </a:p>
            <a:p>
              <a:r>
                <a:rPr lang="en-US" sz="1600" dirty="0"/>
                <a:t>Appl. Environ. Biotechnology	3.53</a:t>
              </a:r>
            </a:p>
            <a:p>
              <a:r>
                <a:rPr lang="en-US" sz="1600" dirty="0"/>
                <a:t>J. Bacteriology		3.49</a:t>
              </a:r>
            </a:p>
            <a:p>
              <a:r>
                <a:rPr lang="en-US" sz="1600" dirty="0"/>
                <a:t>J. Antibiotics		3.42</a:t>
              </a:r>
            </a:p>
            <a:p>
              <a:r>
                <a:rPr lang="en-US" sz="1600" dirty="0"/>
                <a:t>Mol. Plant-Mic. Interactions.	3.34</a:t>
              </a:r>
            </a:p>
            <a:p>
              <a:r>
                <a:rPr lang="en-US" sz="1600" dirty="0"/>
                <a:t>Microbiology		2.96</a:t>
              </a:r>
            </a:p>
            <a:p>
              <a:r>
                <a:rPr lang="en-US" sz="1600" dirty="0"/>
                <a:t>FEMS </a:t>
              </a:r>
              <a:r>
                <a:rPr lang="en-US" sz="1600" dirty="0" err="1"/>
                <a:t>Microbiol</a:t>
              </a:r>
              <a:r>
                <a:rPr lang="en-US" sz="1600" dirty="0"/>
                <a:t>. Letters	2.74</a:t>
              </a:r>
            </a:p>
            <a:p>
              <a:r>
                <a:rPr lang="en-US" sz="1600" dirty="0"/>
                <a:t>European. J. Plant Pathology	2.02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7091F3C-FF41-F342-5ACA-DD9489F48DFE}"/>
              </a:ext>
            </a:extLst>
          </p:cNvPr>
          <p:cNvSpPr txBox="1"/>
          <p:nvPr/>
        </p:nvSpPr>
        <p:spPr>
          <a:xfrm>
            <a:off x="2206989" y="6036838"/>
            <a:ext cx="32431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https://scholar.google.com/</a:t>
            </a:r>
          </a:p>
        </p:txBody>
      </p:sp>
    </p:spTree>
    <p:extLst>
      <p:ext uri="{BB962C8B-B14F-4D97-AF65-F5344CB8AC3E}">
        <p14:creationId xmlns:p14="http://schemas.microsoft.com/office/powerpoint/2010/main" val="19922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C5B9-B4BA-48E2-8A4C-CA5DAB5319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26101"/>
            <a:ext cx="10668000" cy="951824"/>
          </a:xfrm>
        </p:spPr>
        <p:txBody>
          <a:bodyPr/>
          <a:lstStyle/>
          <a:p>
            <a:r>
              <a:rPr lang="en-US" b="1" dirty="0">
                <a:solidFill>
                  <a:srgbClr val="500000"/>
                </a:solidFill>
              </a:rPr>
              <a:t>Your Dossier: Appendix III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923B-FFAC-45FB-BB32-766AC5DBCF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5146" y="818352"/>
            <a:ext cx="11905128" cy="434503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Summary Chart for Grants &amp; Other Sources of Funding 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BA6A90-74A0-C94E-C81B-2643BB60CF2A}"/>
              </a:ext>
            </a:extLst>
          </p:cNvPr>
          <p:cNvSpPr/>
          <p:nvPr/>
        </p:nvSpPr>
        <p:spPr>
          <a:xfrm>
            <a:off x="539262" y="5896883"/>
            <a:ext cx="2133600" cy="7676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1FD1EE-A05B-56BC-7447-F80D3A77F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60735" y="-1685085"/>
            <a:ext cx="5327469" cy="1128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923B-FFAC-45FB-BB32-766AC5DBCF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6178" y="234841"/>
            <a:ext cx="11905128" cy="4345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Materials and Documentation</a:t>
            </a:r>
          </a:p>
          <a:p>
            <a:r>
              <a:rPr lang="en-US" sz="2400" b="1" dirty="0"/>
              <a:t>Specific departments may require other documents to be included in this section. See your specific departmental guidelines for more details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Reviewer Checklist (Appendices IV &amp; V)</a:t>
            </a:r>
          </a:p>
          <a:p>
            <a:r>
              <a:rPr lang="en-US" sz="2400" b="1" dirty="0"/>
              <a:t>Candidate submits to DH or ADH a list of potential external reviewers</a:t>
            </a:r>
          </a:p>
          <a:p>
            <a:r>
              <a:rPr lang="en-US" sz="2400" b="1" dirty="0"/>
              <a:t>DH and/or ADH develops own list of potential reviewers</a:t>
            </a:r>
          </a:p>
          <a:p>
            <a:r>
              <a:rPr lang="en-US" sz="2400" b="1" dirty="0"/>
              <a:t>Must be ‘arms-length’  </a:t>
            </a:r>
          </a:p>
          <a:p>
            <a:pPr marL="0" indent="0">
              <a:buNone/>
            </a:pPr>
            <a:endParaRPr lang="en-US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BA6A90-74A0-C94E-C81B-2643BB60CF2A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75E3D-6FF7-0804-9E55-169DCF2880B2}"/>
              </a:ext>
            </a:extLst>
          </p:cNvPr>
          <p:cNvSpPr txBox="1"/>
          <p:nvPr/>
        </p:nvSpPr>
        <p:spPr>
          <a:xfrm>
            <a:off x="3693435" y="4113633"/>
            <a:ext cx="62573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5 years since collaboration or co-authorship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Not a co-worker in past 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Not a business or professional partner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Not a thesis, dissertation or post-doc advisor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Not a family member (including relatives)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From a peer or aspirational institution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Holds academic rank higher than candidate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Not from “Do not contact list”</a:t>
            </a:r>
          </a:p>
          <a:p>
            <a:endParaRPr lang="en-US" sz="2000" dirty="0"/>
          </a:p>
          <a:p>
            <a:endParaRPr lang="en-US" sz="2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4199CC-7CDD-8851-BEE8-9D7570BFA315}"/>
              </a:ext>
            </a:extLst>
          </p:cNvPr>
          <p:cNvSpPr/>
          <p:nvPr/>
        </p:nvSpPr>
        <p:spPr>
          <a:xfrm>
            <a:off x="3776225" y="4226011"/>
            <a:ext cx="158166" cy="172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0EAA87-6616-C271-7E22-8774A91CEAD4}"/>
              </a:ext>
            </a:extLst>
          </p:cNvPr>
          <p:cNvSpPr/>
          <p:nvPr/>
        </p:nvSpPr>
        <p:spPr>
          <a:xfrm>
            <a:off x="3776225" y="4532990"/>
            <a:ext cx="158166" cy="172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8B73AF-08FC-EA7F-9313-B55F164DF6E0}"/>
              </a:ext>
            </a:extLst>
          </p:cNvPr>
          <p:cNvSpPr/>
          <p:nvPr/>
        </p:nvSpPr>
        <p:spPr>
          <a:xfrm>
            <a:off x="3776225" y="4828144"/>
            <a:ext cx="158166" cy="172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C10BA-D35B-BD5D-0263-5921A13A0C93}"/>
              </a:ext>
            </a:extLst>
          </p:cNvPr>
          <p:cNvSpPr/>
          <p:nvPr/>
        </p:nvSpPr>
        <p:spPr>
          <a:xfrm>
            <a:off x="3776225" y="5115144"/>
            <a:ext cx="158166" cy="172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51E1D9-CF8A-C974-198F-4653BFE1C549}"/>
              </a:ext>
            </a:extLst>
          </p:cNvPr>
          <p:cNvSpPr/>
          <p:nvPr/>
        </p:nvSpPr>
        <p:spPr>
          <a:xfrm>
            <a:off x="3776225" y="5433486"/>
            <a:ext cx="158166" cy="172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E3ABC8-C987-C862-DE1A-91ABB8CED51E}"/>
              </a:ext>
            </a:extLst>
          </p:cNvPr>
          <p:cNvSpPr/>
          <p:nvPr/>
        </p:nvSpPr>
        <p:spPr>
          <a:xfrm>
            <a:off x="3776225" y="5706532"/>
            <a:ext cx="158166" cy="172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9165A7-FCBD-9F3E-DB74-648E8018BF00}"/>
              </a:ext>
            </a:extLst>
          </p:cNvPr>
          <p:cNvSpPr/>
          <p:nvPr/>
        </p:nvSpPr>
        <p:spPr>
          <a:xfrm>
            <a:off x="3776225" y="6038288"/>
            <a:ext cx="158166" cy="172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63166F-B842-AE3F-B5EC-4F2781932D86}"/>
              </a:ext>
            </a:extLst>
          </p:cNvPr>
          <p:cNvSpPr/>
          <p:nvPr/>
        </p:nvSpPr>
        <p:spPr>
          <a:xfrm>
            <a:off x="3776225" y="6336221"/>
            <a:ext cx="158166" cy="172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B7BF5C-4007-AD74-4ED2-1EB2A543CB35}"/>
              </a:ext>
            </a:extLst>
          </p:cNvPr>
          <p:cNvSpPr txBox="1"/>
          <p:nvPr/>
        </p:nvSpPr>
        <p:spPr>
          <a:xfrm>
            <a:off x="3693435" y="4113633"/>
            <a:ext cx="106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00000"/>
                </a:solidFill>
              </a:rPr>
              <a:t>√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F8F19D-AE35-BD08-0941-CE14286FE64C}"/>
              </a:ext>
            </a:extLst>
          </p:cNvPr>
          <p:cNvSpPr txBox="1"/>
          <p:nvPr/>
        </p:nvSpPr>
        <p:spPr>
          <a:xfrm>
            <a:off x="3693435" y="4420227"/>
            <a:ext cx="106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00000"/>
                </a:solidFill>
              </a:rPr>
              <a:t>√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C73FA1-2E35-911A-D6D7-6B8456C62E07}"/>
              </a:ext>
            </a:extLst>
          </p:cNvPr>
          <p:cNvSpPr txBox="1"/>
          <p:nvPr/>
        </p:nvSpPr>
        <p:spPr>
          <a:xfrm>
            <a:off x="3693435" y="6238052"/>
            <a:ext cx="106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00000"/>
                </a:solidFill>
              </a:rPr>
              <a:t>√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3915DD-330E-62AE-7213-7EDE00E54979}"/>
              </a:ext>
            </a:extLst>
          </p:cNvPr>
          <p:cNvSpPr txBox="1"/>
          <p:nvPr/>
        </p:nvSpPr>
        <p:spPr>
          <a:xfrm>
            <a:off x="3693435" y="4732754"/>
            <a:ext cx="106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00000"/>
                </a:solidFill>
              </a:rPr>
              <a:t>√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CA52C5-7F3A-BF68-FE05-9311AB4470E8}"/>
              </a:ext>
            </a:extLst>
          </p:cNvPr>
          <p:cNvSpPr txBox="1"/>
          <p:nvPr/>
        </p:nvSpPr>
        <p:spPr>
          <a:xfrm>
            <a:off x="3693435" y="5021415"/>
            <a:ext cx="106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00000"/>
                </a:solidFill>
              </a:rPr>
              <a:t>√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399F54-BF4C-6277-F08F-C73030188FA0}"/>
              </a:ext>
            </a:extLst>
          </p:cNvPr>
          <p:cNvSpPr txBox="1"/>
          <p:nvPr/>
        </p:nvSpPr>
        <p:spPr>
          <a:xfrm>
            <a:off x="3693435" y="5330499"/>
            <a:ext cx="106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00000"/>
                </a:solidFill>
              </a:rPr>
              <a:t>√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A86C71-1E1B-D52D-94A2-DBFB21C9707A}"/>
              </a:ext>
            </a:extLst>
          </p:cNvPr>
          <p:cNvSpPr txBox="1"/>
          <p:nvPr/>
        </p:nvSpPr>
        <p:spPr>
          <a:xfrm>
            <a:off x="3693435" y="5606481"/>
            <a:ext cx="106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00000"/>
                </a:solidFill>
              </a:rPr>
              <a:t>√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87BA9B-8D40-EF00-4AA0-7DFB6054712E}"/>
              </a:ext>
            </a:extLst>
          </p:cNvPr>
          <p:cNvSpPr txBox="1"/>
          <p:nvPr/>
        </p:nvSpPr>
        <p:spPr>
          <a:xfrm>
            <a:off x="3693435" y="5953505"/>
            <a:ext cx="106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00000"/>
                </a:solidFill>
              </a:rPr>
              <a:t>√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E2395865-1769-BFD1-1098-5B7269373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298117"/>
            <a:ext cx="1659658" cy="601345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76741043-0F17-97C9-8120-DA88A511E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899462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C5B9-B4BA-48E2-8A4C-CA5DAB5319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10668000" cy="80102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Research/Extension- Expectations: </a:t>
            </a:r>
            <a:br>
              <a:rPr lang="en-US" sz="44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1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to associate</a:t>
            </a:r>
            <a:r>
              <a:rPr lang="en-US" sz="31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923B-FFAC-45FB-BB32-766AC5DBCF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262492"/>
            <a:ext cx="11214410" cy="4366470"/>
          </a:xfrm>
        </p:spPr>
        <p:txBody>
          <a:bodyPr>
            <a:normAutofit fontScale="85000" lnSpcReduction="10000"/>
          </a:bodyPr>
          <a:lstStyle/>
          <a:p>
            <a:r>
              <a:rPr lang="en-US" sz="35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</a:t>
            </a:r>
          </a:p>
          <a:p>
            <a:pPr marL="682625" indent="-220663"/>
            <a:r>
              <a:rPr lang="en-US" sz="2400" b="1" dirty="0"/>
              <a:t>Demonstrate </a:t>
            </a:r>
            <a:r>
              <a:rPr lang="en-US" sz="2400" b="1" u="sng" dirty="0"/>
              <a:t>independence</a:t>
            </a:r>
            <a:r>
              <a:rPr lang="en-US" sz="2400" b="1" dirty="0"/>
              <a:t> in scholarship</a:t>
            </a:r>
          </a:p>
          <a:p>
            <a:pPr lvl="1"/>
            <a:r>
              <a:rPr lang="en-US" b="1" dirty="0"/>
              <a:t>Collaborative work is encouraged; but emphasize your major and independent contributions </a:t>
            </a:r>
          </a:p>
          <a:p>
            <a:pPr marL="457205" lvl="1" indent="0">
              <a:buNone/>
            </a:pPr>
            <a:endParaRPr lang="en-US" dirty="0"/>
          </a:p>
          <a:p>
            <a:r>
              <a:rPr lang="en-US" sz="35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</a:p>
          <a:p>
            <a:pPr marL="682625" indent="-220663"/>
            <a:r>
              <a:rPr lang="en-US" sz="2600" b="1" dirty="0"/>
              <a:t>Demonstrate meaningful &amp; nationally recognized </a:t>
            </a:r>
            <a:r>
              <a:rPr lang="en-US" sz="2600" b="1" u="sng" dirty="0"/>
              <a:t>impact</a:t>
            </a:r>
            <a:r>
              <a:rPr lang="en-US" sz="2600" b="1" dirty="0"/>
              <a:t> in your field of research </a:t>
            </a:r>
          </a:p>
          <a:p>
            <a:pPr marL="461962" indent="0">
              <a:buNone/>
            </a:pPr>
            <a:endParaRPr lang="en-US" sz="2200" dirty="0"/>
          </a:p>
          <a:p>
            <a:r>
              <a:rPr lang="en-US" sz="35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</a:p>
          <a:p>
            <a:pPr marL="682625" indent="-220663"/>
            <a:r>
              <a:rPr lang="en-US" sz="2600" b="1" dirty="0"/>
              <a:t>Be recognized as a </a:t>
            </a:r>
            <a:r>
              <a:rPr lang="en-US" sz="2600" b="1" u="sng" dirty="0"/>
              <a:t>leader</a:t>
            </a:r>
            <a:r>
              <a:rPr lang="en-US" sz="2600" b="1" dirty="0"/>
              <a:t> in your field of study, or be on a strong and sustained trajectory to attain national leadership status </a:t>
            </a:r>
          </a:p>
          <a:p>
            <a:pPr marL="682625" indent="-220663"/>
            <a:r>
              <a:rPr lang="en-US" sz="2600" b="1" dirty="0"/>
              <a:t>Statewide and regional (multi-state) leadership should be addressed</a:t>
            </a:r>
            <a:endParaRPr lang="en-US" sz="2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31FA1F-D6C0-929D-E25F-75EADDC55916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15E6FE-E5AB-8FAD-A61D-9CF644F2CEE0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0142669-5B71-69DF-06A6-04D42B03C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408752"/>
            <a:ext cx="1659658" cy="601345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E82B30D2-2C42-C035-4504-BA8CBA57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6" y="6010097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C5B9-B4BA-48E2-8A4C-CA5DAB5319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912343"/>
            <a:ext cx="11468306" cy="78987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Research/Extension- Expectations: </a:t>
            </a:r>
            <a:br>
              <a:rPr lang="en-US" sz="44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</a:t>
            </a:r>
            <a:r>
              <a:rPr lang="en-US" sz="31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romotion to Full Professor)</a:t>
            </a:r>
            <a:b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923B-FFAC-45FB-BB32-766AC5DBCF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7858" y="1412427"/>
            <a:ext cx="11078737" cy="422555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i="1" dirty="0"/>
          </a:p>
          <a:p>
            <a:r>
              <a:rPr lang="en-US" sz="51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</a:p>
          <a:p>
            <a:pPr marL="682625" indent="-220663"/>
            <a:r>
              <a:rPr lang="en-US" sz="5100" b="1" dirty="0"/>
              <a:t>Evidence of recognition as a leader regionally and nationally</a:t>
            </a:r>
          </a:p>
          <a:p>
            <a:pPr marL="461962" indent="0">
              <a:buNone/>
            </a:pPr>
            <a:r>
              <a:rPr lang="en-US" sz="2400" dirty="0"/>
              <a:t> </a:t>
            </a:r>
          </a:p>
          <a:p>
            <a:r>
              <a:rPr lang="en-US" sz="51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  <a:endParaRPr lang="en-US" sz="4500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2625" indent="-220663"/>
            <a:r>
              <a:rPr lang="en-US" sz="5100" b="1" dirty="0"/>
              <a:t>Demonstrated impact that has advanced the field</a:t>
            </a:r>
          </a:p>
          <a:p>
            <a:pPr lvl="1"/>
            <a:r>
              <a:rPr lang="en-US" sz="5100" b="1" dirty="0"/>
              <a:t>Define the “field” of research and its relevance, value and impact for the unit, agency/TAMUS, the state of Texas, and the nation</a:t>
            </a:r>
          </a:p>
          <a:p>
            <a:pPr lvl="1"/>
            <a:r>
              <a:rPr lang="en-US" sz="5100" b="1" dirty="0"/>
              <a:t>Provide specific examples where you have advanced the field </a:t>
            </a:r>
          </a:p>
          <a:p>
            <a:pPr marL="457205" lvl="1" indent="0">
              <a:buNone/>
            </a:pPr>
            <a:endParaRPr lang="en-US" dirty="0"/>
          </a:p>
          <a:p>
            <a:r>
              <a:rPr lang="en-US" sz="51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endParaRPr lang="en-US" sz="4500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2625" indent="-220663"/>
            <a:r>
              <a:rPr lang="en-US" sz="5100" b="1" dirty="0"/>
              <a:t>Leadership and impact in a field should grow and broaden in scope throughout the career of the candidate.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43D2BC-2076-0E76-538D-A5CAE57B0D15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66D24D-A671-32DA-0F69-2EAD394D725C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80BA0F14-FE17-94D9-87C1-54424C873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298117"/>
            <a:ext cx="1659658" cy="601345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0EB3D1F3-DA58-8904-3B7E-BF06F3E94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899462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9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B7A1CB-7884-7E9D-A27D-F75B21D29D01}"/>
              </a:ext>
            </a:extLst>
          </p:cNvPr>
          <p:cNvSpPr/>
          <p:nvPr/>
        </p:nvSpPr>
        <p:spPr>
          <a:xfrm>
            <a:off x="7877908" y="272022"/>
            <a:ext cx="3346101" cy="954107"/>
          </a:xfrm>
          <a:prstGeom prst="roundRect">
            <a:avLst/>
          </a:prstGeom>
          <a:solidFill>
            <a:schemeClr val="bg1"/>
          </a:solidFill>
          <a:ln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0C5B9-B4BA-48E2-8A4C-CA5DAB5319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926" y="273424"/>
            <a:ext cx="10668000" cy="1066800"/>
          </a:xfrm>
        </p:spPr>
        <p:txBody>
          <a:bodyPr/>
          <a:lstStyle/>
          <a:p>
            <a:r>
              <a:rPr lang="en-US" b="1" dirty="0">
                <a:solidFill>
                  <a:srgbClr val="500000"/>
                </a:solidFill>
              </a:rPr>
              <a:t>Research/Extension Evaluation</a:t>
            </a:r>
            <a:endParaRPr lang="en-US" dirty="0">
              <a:solidFill>
                <a:srgbClr val="5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923B-FFAC-45FB-BB32-766AC5DBCF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7170" y="1467407"/>
            <a:ext cx="11558240" cy="422555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How the candidate has defined, developed, and positioned their 	scholarship and field of study throughout their career to achieve 	impact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Excellence in research, extension, productivity, and impact</a:t>
            </a:r>
          </a:p>
          <a:p>
            <a:pPr marL="1090613" lvl="1" indent="-234950">
              <a:lnSpc>
                <a:spcPct val="110000"/>
              </a:lnSpc>
            </a:pPr>
            <a:r>
              <a:rPr lang="en-US" b="1" dirty="0"/>
              <a:t>Extramural funding from federal, private, corporate, public funders </a:t>
            </a:r>
          </a:p>
          <a:p>
            <a:pPr marL="1090613" lvl="1" indent="-234950">
              <a:lnSpc>
                <a:spcPct val="110000"/>
              </a:lnSpc>
            </a:pPr>
            <a:r>
              <a:rPr lang="en-US" b="1" dirty="0"/>
              <a:t>Number, quality, and impact of publications/bulletins in high impact avenues</a:t>
            </a:r>
          </a:p>
          <a:p>
            <a:pPr marL="1090613" lvl="1" indent="-234950">
              <a:lnSpc>
                <a:spcPct val="110000"/>
              </a:lnSpc>
            </a:pPr>
            <a:r>
              <a:rPr lang="en-US" b="1" dirty="0"/>
              <a:t>Translational impacts</a:t>
            </a:r>
          </a:p>
          <a:p>
            <a:pPr marL="1090613" lvl="1" indent="-234950">
              <a:lnSpc>
                <a:spcPct val="110000"/>
              </a:lnSpc>
            </a:pPr>
            <a:r>
              <a:rPr lang="en-US" b="1" dirty="0"/>
              <a:t>External awards and invited talks</a:t>
            </a:r>
          </a:p>
          <a:p>
            <a:pPr marL="1090613" lvl="1" indent="-234950">
              <a:lnSpc>
                <a:spcPct val="110000"/>
              </a:lnSpc>
            </a:pPr>
            <a:r>
              <a:rPr lang="en-US" b="1" dirty="0">
                <a:ea typeface="Calibri" panose="020F0502020204030204" pitchFamily="34" charset="0"/>
              </a:rPr>
              <a:t>R</a:t>
            </a:r>
            <a:r>
              <a:rPr lang="en-US" b="1" dirty="0">
                <a:effectLst/>
                <a:ea typeface="Calibri" panose="020F0502020204030204" pitchFamily="34" charset="0"/>
              </a:rPr>
              <a:t>egional/national/international recognition of the program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5876E1-8156-F4ED-C0C9-E90DAEBDF78E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E119CF-A9CE-46AA-4E8B-F68C80616BE7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F7E3A3-18ED-3CBE-F47C-8C6F72A85F69}"/>
              </a:ext>
            </a:extLst>
          </p:cNvPr>
          <p:cNvSpPr txBox="1"/>
          <p:nvPr/>
        </p:nvSpPr>
        <p:spPr>
          <a:xfrm>
            <a:off x="7702062" y="272022"/>
            <a:ext cx="3682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Your position description is key!!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F8DC7-33E9-A7AC-1420-2509B678866A}"/>
              </a:ext>
            </a:extLst>
          </p:cNvPr>
          <p:cNvGrpSpPr/>
          <p:nvPr/>
        </p:nvGrpSpPr>
        <p:grpSpPr>
          <a:xfrm>
            <a:off x="304801" y="1471235"/>
            <a:ext cx="644768" cy="523220"/>
            <a:chOff x="5451232" y="271269"/>
            <a:chExt cx="644768" cy="52322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7F87205-DCE3-010B-34C4-8D3417A7B39C}"/>
                </a:ext>
              </a:extLst>
            </p:cNvPr>
            <p:cNvSpPr/>
            <p:nvPr/>
          </p:nvSpPr>
          <p:spPr>
            <a:xfrm>
              <a:off x="5451232" y="302365"/>
              <a:ext cx="445477" cy="48447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ED7500-7685-05A5-330D-7997F39FD579}"/>
                </a:ext>
              </a:extLst>
            </p:cNvPr>
            <p:cNvSpPr txBox="1"/>
            <p:nvPr/>
          </p:nvSpPr>
          <p:spPr>
            <a:xfrm>
              <a:off x="5462954" y="271269"/>
              <a:ext cx="6330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90E1DA-9B92-BF33-DC14-D1A99BEA0A58}"/>
              </a:ext>
            </a:extLst>
          </p:cNvPr>
          <p:cNvGrpSpPr/>
          <p:nvPr/>
        </p:nvGrpSpPr>
        <p:grpSpPr>
          <a:xfrm>
            <a:off x="316523" y="2853324"/>
            <a:ext cx="656492" cy="523220"/>
            <a:chOff x="6295292" y="376902"/>
            <a:chExt cx="656492" cy="52322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EA8D21-A307-E4C2-D1B4-FC546C0DEA5F}"/>
                </a:ext>
              </a:extLst>
            </p:cNvPr>
            <p:cNvSpPr/>
            <p:nvPr/>
          </p:nvSpPr>
          <p:spPr>
            <a:xfrm>
              <a:off x="6295292" y="410308"/>
              <a:ext cx="445477" cy="48447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3E7DFB-6F7E-DC16-8D89-A52BA819784E}"/>
                </a:ext>
              </a:extLst>
            </p:cNvPr>
            <p:cNvSpPr txBox="1"/>
            <p:nvPr/>
          </p:nvSpPr>
          <p:spPr>
            <a:xfrm>
              <a:off x="6318738" y="376902"/>
              <a:ext cx="6330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3C295DD-D1D6-2973-9B66-46FD3289C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458485"/>
            <a:ext cx="1659658" cy="601345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7F547413-52E0-56C9-3F26-81A7F401D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6059830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C5B9-B4BA-48E2-8A4C-CA5DAB5319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73424"/>
            <a:ext cx="10668000" cy="1066800"/>
          </a:xfrm>
        </p:spPr>
        <p:txBody>
          <a:bodyPr/>
          <a:lstStyle/>
          <a:p>
            <a:r>
              <a:rPr lang="en-US" b="1" dirty="0">
                <a:solidFill>
                  <a:srgbClr val="500000"/>
                </a:solidFill>
              </a:rPr>
              <a:t>Teaching: (Academic and Student Mentoring) </a:t>
            </a:r>
            <a:endParaRPr lang="en-US" dirty="0">
              <a:solidFill>
                <a:srgbClr val="5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923B-FFAC-45FB-BB32-766AC5DBCF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430" y="1927776"/>
            <a:ext cx="11156795" cy="42255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Appropriate based on position description/duties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Mentoring graduate students and postdocs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Demonstrate the impact through student outcomes (presentations, publications, grants, awards, placements, etc.)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Classroom/online teaching (if applicable)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For AgriLife Research faculty with a joint appointment at a regional university, document teaching but evaluation will be done through a separate process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D7889-967D-480C-B887-EC1D31365CE6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235778-4176-2EA7-9CE2-481B7058C73D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2F02F51-5AD2-467A-132F-822290BE8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564" y="5387017"/>
            <a:ext cx="1659658" cy="601345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8F4DBEE2-866A-5C09-90E1-27D538BD1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565" y="5988362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C5B9-B4BA-48E2-8A4C-CA5DAB5319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10668000" cy="1066800"/>
          </a:xfrm>
        </p:spPr>
        <p:txBody>
          <a:bodyPr/>
          <a:lstStyle/>
          <a:p>
            <a:r>
              <a:rPr lang="en-US" b="1" dirty="0">
                <a:solidFill>
                  <a:srgbClr val="500000"/>
                </a:solidFill>
              </a:rPr>
              <a:t>Service/Outreach</a:t>
            </a:r>
            <a:endParaRPr lang="en-US" dirty="0">
              <a:solidFill>
                <a:srgbClr val="5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923B-FFAC-45FB-BB32-766AC5DBCF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825625"/>
            <a:ext cx="10668000" cy="4225551"/>
          </a:xfrm>
        </p:spPr>
        <p:txBody>
          <a:bodyPr>
            <a:normAutofit/>
          </a:bodyPr>
          <a:lstStyle/>
          <a:p>
            <a:r>
              <a:rPr lang="en-US" b="1" dirty="0"/>
              <a:t>Service within the agency/institution </a:t>
            </a:r>
            <a:r>
              <a:rPr lang="en-US" b="1" u="sng" dirty="0"/>
              <a:t>and</a:t>
            </a:r>
            <a:r>
              <a:rPr lang="en-US" b="1" dirty="0"/>
              <a:t> externally </a:t>
            </a:r>
          </a:p>
          <a:p>
            <a:r>
              <a:rPr lang="en-US" b="1" dirty="0"/>
              <a:t>Effective </a:t>
            </a:r>
            <a:r>
              <a:rPr lang="en-US" b="1" u="sng" dirty="0"/>
              <a:t>outreach</a:t>
            </a:r>
            <a:r>
              <a:rPr lang="en-US" b="1" dirty="0"/>
              <a:t> with stakeholders</a:t>
            </a:r>
          </a:p>
          <a:p>
            <a:r>
              <a:rPr lang="en-US" b="1" dirty="0"/>
              <a:t>Document how service activities contribute to regional and national </a:t>
            </a:r>
            <a:r>
              <a:rPr lang="en-US" b="1" u="sng" dirty="0"/>
              <a:t>reputation</a:t>
            </a:r>
            <a:r>
              <a:rPr lang="en-US" b="1" dirty="0"/>
              <a:t> and recognition for self and Texas A&amp;M AgriLife</a:t>
            </a:r>
          </a:p>
          <a:p>
            <a:r>
              <a:rPr lang="en-US" b="1" u="sng" dirty="0"/>
              <a:t>Leadership</a:t>
            </a:r>
            <a:r>
              <a:rPr lang="en-US" b="1" dirty="0"/>
              <a:t> and </a:t>
            </a:r>
            <a:r>
              <a:rPr lang="en-US" b="1" u="sng" dirty="0"/>
              <a:t>impact</a:t>
            </a:r>
            <a:r>
              <a:rPr lang="en-US" b="1" dirty="0"/>
              <a:t> of external service should grow throughout the career of the candidate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0155F-D572-3B7A-3A45-C080DA12D157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CAFB54-5FBF-60A9-2C82-9F33E956D5D9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75109F1-F67B-8348-97AF-CA2BF73B3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298117"/>
            <a:ext cx="1659658" cy="601345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3911DBD6-284D-DEF9-5215-88F42DB60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899462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3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Text, letter&#10;&#10;Description automatically generated">
            <a:extLst>
              <a:ext uri="{FF2B5EF4-FFF2-40B4-BE49-F238E27FC236}">
                <a16:creationId xmlns:a16="http://schemas.microsoft.com/office/drawing/2014/main" id="{4FE0FDD3-A15E-42F6-3389-031C84F71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689" y="310233"/>
            <a:ext cx="5312621" cy="5651023"/>
          </a:xfrm>
          <a:ln>
            <a:solidFill>
              <a:schemeClr val="tx1"/>
            </a:solidFill>
          </a:ln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021AE0F-9854-937D-B37F-F2AE58023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298117"/>
            <a:ext cx="1659658" cy="601345"/>
          </a:xfrm>
          <a:prstGeom prst="rect">
            <a:avLst/>
          </a:prstGeom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69D02A3-48A9-4121-E63C-F0293271A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899462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219B75-252D-A6C1-123D-4B69003A7847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95BCBD-F0A4-2318-9047-5AB2A3AA5E1F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83090061-A435-1E1D-D9C1-09AA5B50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298117"/>
            <a:ext cx="1659658" cy="601345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40941B08-CDB3-5B62-08C3-C6F826F0A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899462"/>
            <a:ext cx="1659658" cy="798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64F593-6EDA-3255-C7CA-FE138E15BFF8}"/>
              </a:ext>
            </a:extLst>
          </p:cNvPr>
          <p:cNvSpPr txBox="1"/>
          <p:nvPr/>
        </p:nvSpPr>
        <p:spPr>
          <a:xfrm>
            <a:off x="371440" y="5478993"/>
            <a:ext cx="831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coalsfaculty.wpenginepowered.com</a:t>
            </a:r>
            <a:r>
              <a:rPr lang="en-US" sz="2400" dirty="0"/>
              <a:t>/promotion-tenure/</a:t>
            </a:r>
          </a:p>
        </p:txBody>
      </p:sp>
      <p:pic>
        <p:nvPicPr>
          <p:cNvPr id="20" name="Picture 19" descr="A screenshot of a web page&#10;&#10;AI-generated content may be incorrect.">
            <a:extLst>
              <a:ext uri="{FF2B5EF4-FFF2-40B4-BE49-F238E27FC236}">
                <a16:creationId xmlns:a16="http://schemas.microsoft.com/office/drawing/2014/main" id="{3F34FE6F-4E01-77EC-33F7-CD831FF01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70" y="33565"/>
            <a:ext cx="7772400" cy="343262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3495CCB-F386-1D9B-780B-136A33ED0AFE}"/>
              </a:ext>
            </a:extLst>
          </p:cNvPr>
          <p:cNvSpPr/>
          <p:nvPr/>
        </p:nvSpPr>
        <p:spPr>
          <a:xfrm flipH="1">
            <a:off x="5532654" y="2837918"/>
            <a:ext cx="492369" cy="2110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B86E534-4401-241A-B7ED-CB952E5B2202}"/>
              </a:ext>
            </a:extLst>
          </p:cNvPr>
          <p:cNvSpPr/>
          <p:nvPr/>
        </p:nvSpPr>
        <p:spPr>
          <a:xfrm flipH="1">
            <a:off x="5532655" y="3044022"/>
            <a:ext cx="492369" cy="2110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ED41EB8-B709-2CBD-288E-26A3BE6971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071" y="1435243"/>
            <a:ext cx="5751304" cy="364519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5A675C8-AA06-70F8-A54E-8D64CBA0DF1E}"/>
              </a:ext>
            </a:extLst>
          </p:cNvPr>
          <p:cNvSpPr/>
          <p:nvPr/>
        </p:nvSpPr>
        <p:spPr>
          <a:xfrm flipH="1">
            <a:off x="9731210" y="1829599"/>
            <a:ext cx="492369" cy="2110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D7AA6456-5801-B586-E4B8-1B251C06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42" y="887066"/>
            <a:ext cx="10460315" cy="3251179"/>
          </a:xfrm>
          <a:prstGeom prst="rect">
            <a:avLst/>
          </a:prstGeom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5D3141C5-FC32-C9E8-8D89-AAF71AD2F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298117"/>
            <a:ext cx="1659658" cy="601345"/>
          </a:xfrm>
          <a:prstGeom prst="rect">
            <a:avLst/>
          </a:prstGeom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F94F5146-E4C7-C332-B953-7CED2DEE3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899462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78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2EBAE94-88EC-8366-D0C2-B282CFB7E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27" y="88900"/>
            <a:ext cx="7531100" cy="424180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C563D34-891A-0ED0-4674-E18EE7F21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608" y="3162300"/>
            <a:ext cx="7493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68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CFEC6B82-C814-6616-E7EE-44AFA1F6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10" y="315140"/>
            <a:ext cx="10403715" cy="491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18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table of text with black text&#10;&#10;Description automatically generated">
            <a:extLst>
              <a:ext uri="{FF2B5EF4-FFF2-40B4-BE49-F238E27FC236}">
                <a16:creationId xmlns:a16="http://schemas.microsoft.com/office/drawing/2014/main" id="{923CB5E9-F641-E45E-B68D-2B8739CEF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80" y="153401"/>
            <a:ext cx="11835855" cy="5396208"/>
          </a:xfrm>
        </p:spPr>
      </p:pic>
    </p:spTree>
    <p:extLst>
      <p:ext uri="{BB962C8B-B14F-4D97-AF65-F5344CB8AC3E}">
        <p14:creationId xmlns:p14="http://schemas.microsoft.com/office/powerpoint/2010/main" val="2518786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D56204B2-A89A-B3A6-2DA6-6E504915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49" y="619900"/>
            <a:ext cx="9922655" cy="39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44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0-03-24 at 3.3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59" y="0"/>
            <a:ext cx="5708276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094132" y="0"/>
            <a:ext cx="4885161" cy="6239541"/>
            <a:chOff x="5184682" y="0"/>
            <a:chExt cx="4885161" cy="6239541"/>
          </a:xfrm>
        </p:grpSpPr>
        <p:pic>
          <p:nvPicPr>
            <p:cNvPr id="8" name="Picture 7" descr="Screen Shot 2020-03-24 at 3.35.1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443" y="4169441"/>
              <a:ext cx="4724400" cy="2070100"/>
            </a:xfrm>
            <a:prstGeom prst="rect">
              <a:avLst/>
            </a:prstGeom>
          </p:spPr>
        </p:pic>
        <p:pic>
          <p:nvPicPr>
            <p:cNvPr id="7" name="Picture 6" descr="Screen Shot 2020-03-24 at 3.34.49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682" y="0"/>
              <a:ext cx="4838700" cy="44577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11549" y="1095162"/>
            <a:ext cx="15961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List of </a:t>
            </a:r>
          </a:p>
          <a:p>
            <a:r>
              <a:rPr lang="en-US" sz="3200" b="1" dirty="0"/>
              <a:t>Items to </a:t>
            </a:r>
          </a:p>
          <a:p>
            <a:r>
              <a:rPr lang="en-US" sz="3200" b="1" dirty="0"/>
              <a:t>Track</a:t>
            </a:r>
          </a:p>
        </p:txBody>
      </p:sp>
    </p:spTree>
    <p:extLst>
      <p:ext uri="{BB962C8B-B14F-4D97-AF65-F5344CB8AC3E}">
        <p14:creationId xmlns:p14="http://schemas.microsoft.com/office/powerpoint/2010/main" val="2437451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85A07D-D021-2E05-C264-E62D6DA94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48" y="1117763"/>
            <a:ext cx="10004129" cy="4750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F2E7C0-8A31-FD8A-70D6-35A915FDA743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E93E2C-8AD1-5FD2-A6DE-1D31A77413DA}"/>
              </a:ext>
            </a:extLst>
          </p:cNvPr>
          <p:cNvSpPr txBox="1"/>
          <p:nvPr/>
        </p:nvSpPr>
        <p:spPr>
          <a:xfrm>
            <a:off x="1833824" y="197719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https://agrilifeas.tamu.edu/documents/129999a003.pdf/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1609F-2343-72BF-C16F-854424B654E8}"/>
              </a:ext>
            </a:extLst>
          </p:cNvPr>
          <p:cNvSpPr txBox="1"/>
          <p:nvPr/>
        </p:nvSpPr>
        <p:spPr>
          <a:xfrm>
            <a:off x="4235380" y="603887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 1.0 – 3.2 only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9ECB89-D27C-46C5-3C5C-4704F1D173B1}"/>
              </a:ext>
            </a:extLst>
          </p:cNvPr>
          <p:cNvSpPr/>
          <p:nvPr/>
        </p:nvSpPr>
        <p:spPr>
          <a:xfrm>
            <a:off x="1109349" y="5740238"/>
            <a:ext cx="8252034" cy="1285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97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F2E7C0-8A31-FD8A-70D6-35A915FDA743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88E274E-B78B-112F-F359-383FEC424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8" y="135953"/>
            <a:ext cx="11379753" cy="6041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C04797-0A17-5E12-4BFC-285DF178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39" y="1417334"/>
            <a:ext cx="11408378" cy="4445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EFDDB0-5FFC-3A2F-E5EE-959092CACB07}"/>
              </a:ext>
            </a:extLst>
          </p:cNvPr>
          <p:cNvSpPr/>
          <p:nvPr/>
        </p:nvSpPr>
        <p:spPr>
          <a:xfrm>
            <a:off x="1313901" y="1586625"/>
            <a:ext cx="2089154" cy="261257"/>
          </a:xfrm>
          <a:prstGeom prst="rect">
            <a:avLst/>
          </a:prstGeom>
          <a:solidFill>
            <a:srgbClr val="FFFF00">
              <a:alpha val="16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F813A4-00DE-598F-0935-225789B26DBF}"/>
              </a:ext>
            </a:extLst>
          </p:cNvPr>
          <p:cNvSpPr/>
          <p:nvPr/>
        </p:nvSpPr>
        <p:spPr>
          <a:xfrm>
            <a:off x="1313901" y="4139853"/>
            <a:ext cx="1082287" cy="261257"/>
          </a:xfrm>
          <a:prstGeom prst="rect">
            <a:avLst/>
          </a:prstGeom>
          <a:solidFill>
            <a:srgbClr val="FFFF00">
              <a:alpha val="16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21EA5D-53B7-6070-9B3A-0335499C43B0}"/>
              </a:ext>
            </a:extLst>
          </p:cNvPr>
          <p:cNvSpPr/>
          <p:nvPr/>
        </p:nvSpPr>
        <p:spPr>
          <a:xfrm>
            <a:off x="978354" y="1113743"/>
            <a:ext cx="9657708" cy="36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46738C-4224-2B1D-024B-3FBF7BE10E68}"/>
              </a:ext>
            </a:extLst>
          </p:cNvPr>
          <p:cNvSpPr/>
          <p:nvPr/>
        </p:nvSpPr>
        <p:spPr>
          <a:xfrm>
            <a:off x="336939" y="5799304"/>
            <a:ext cx="9020539" cy="36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AA5828-C769-E493-57E3-CFFBEC04CD0F}"/>
              </a:ext>
            </a:extLst>
          </p:cNvPr>
          <p:cNvSpPr txBox="1"/>
          <p:nvPr/>
        </p:nvSpPr>
        <p:spPr>
          <a:xfrm>
            <a:off x="3900306" y="1179851"/>
            <a:ext cx="577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500000"/>
                </a:solidFill>
              </a:rPr>
              <a:t>Within 5 years and prior to the 6</a:t>
            </a:r>
            <a:r>
              <a:rPr lang="en-US" sz="2000" b="1" u="sng" baseline="30000" dirty="0">
                <a:solidFill>
                  <a:srgbClr val="500000"/>
                </a:solidFill>
              </a:rPr>
              <a:t>th</a:t>
            </a:r>
            <a:r>
              <a:rPr lang="en-US" sz="2000" b="1" u="sng" dirty="0">
                <a:solidFill>
                  <a:srgbClr val="500000"/>
                </a:solidFill>
              </a:rPr>
              <a:t> year</a:t>
            </a:r>
            <a:r>
              <a:rPr lang="en-US" sz="2000" b="1" dirty="0">
                <a:solidFill>
                  <a:srgbClr val="500000"/>
                </a:solidFill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19CA7D-2109-38F3-9B19-23F12605FEB0}"/>
              </a:ext>
            </a:extLst>
          </p:cNvPr>
          <p:cNvSpPr txBox="1"/>
          <p:nvPr/>
        </p:nvSpPr>
        <p:spPr>
          <a:xfrm>
            <a:off x="4138768" y="3778207"/>
            <a:ext cx="577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500000"/>
                </a:solidFill>
              </a:rPr>
              <a:t>After 6 years and prior to the 7</a:t>
            </a:r>
            <a:r>
              <a:rPr lang="en-US" sz="2000" b="1" u="sng" baseline="30000" dirty="0">
                <a:solidFill>
                  <a:srgbClr val="500000"/>
                </a:solidFill>
              </a:rPr>
              <a:t>th</a:t>
            </a:r>
            <a:r>
              <a:rPr lang="en-US" sz="2000" b="1" u="sng" dirty="0">
                <a:solidFill>
                  <a:srgbClr val="500000"/>
                </a:solidFill>
              </a:rPr>
              <a:t> year</a:t>
            </a:r>
            <a:r>
              <a:rPr lang="en-US" sz="2000" b="1" dirty="0">
                <a:solidFill>
                  <a:srgbClr val="5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5188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F2E7C0-8A31-FD8A-70D6-35A915FDA743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B725B6-EBCB-7FDE-2E98-78CDF51EA0E6}"/>
              </a:ext>
            </a:extLst>
          </p:cNvPr>
          <p:cNvGrpSpPr/>
          <p:nvPr/>
        </p:nvGrpSpPr>
        <p:grpSpPr>
          <a:xfrm>
            <a:off x="199615" y="592416"/>
            <a:ext cx="11792770" cy="4717223"/>
            <a:chOff x="199615" y="592416"/>
            <a:chExt cx="11792770" cy="47172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7BFEF5E-11AF-FD13-5920-A11AA5999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615" y="592416"/>
              <a:ext cx="11792770" cy="23870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169A45-DDC9-53B2-B6C6-76A2FE8F4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615" y="2811176"/>
              <a:ext cx="11792770" cy="230535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4842F9-2520-632E-D3C0-4BF738A224E2}"/>
                </a:ext>
              </a:extLst>
            </p:cNvPr>
            <p:cNvSpPr/>
            <p:nvPr/>
          </p:nvSpPr>
          <p:spPr>
            <a:xfrm>
              <a:off x="199615" y="4921321"/>
              <a:ext cx="11792770" cy="388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3CA296-BAE2-7385-A6E7-708AA93B6721}"/>
                </a:ext>
              </a:extLst>
            </p:cNvPr>
            <p:cNvSpPr/>
            <p:nvPr/>
          </p:nvSpPr>
          <p:spPr>
            <a:xfrm>
              <a:off x="1191802" y="1294319"/>
              <a:ext cx="1017142" cy="284862"/>
            </a:xfrm>
            <a:prstGeom prst="rect">
              <a:avLst/>
            </a:prstGeom>
            <a:solidFill>
              <a:srgbClr val="FFFF00">
                <a:alpha val="16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4CDA64-9636-0E95-AE0D-0D77983E4B10}"/>
                </a:ext>
              </a:extLst>
            </p:cNvPr>
            <p:cNvSpPr/>
            <p:nvPr/>
          </p:nvSpPr>
          <p:spPr>
            <a:xfrm>
              <a:off x="1191802" y="1772289"/>
              <a:ext cx="863029" cy="339047"/>
            </a:xfrm>
            <a:prstGeom prst="rect">
              <a:avLst/>
            </a:prstGeom>
            <a:solidFill>
              <a:srgbClr val="FFFF00">
                <a:alpha val="16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CFA04B1B-36E9-0390-013D-942D28437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364" y="5458485"/>
            <a:ext cx="1659658" cy="601345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6B4094B1-5D86-A6D6-3A35-3A6FEB243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365" y="6059830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63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F2E7C0-8A31-FD8A-70D6-35A915FDA743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1C67275-E327-E3FF-8539-B1A4D5B10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87" y="67948"/>
            <a:ext cx="8334636" cy="587938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70179E-12CE-7680-C012-9261C104D102}"/>
              </a:ext>
            </a:extLst>
          </p:cNvPr>
          <p:cNvCxnSpPr/>
          <p:nvPr/>
        </p:nvCxnSpPr>
        <p:spPr>
          <a:xfrm>
            <a:off x="2311144" y="2190541"/>
            <a:ext cx="111536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A7828F-5FA1-6203-3928-84A4BD919D0F}"/>
              </a:ext>
            </a:extLst>
          </p:cNvPr>
          <p:cNvCxnSpPr>
            <a:cxnSpLocks/>
          </p:cNvCxnSpPr>
          <p:nvPr/>
        </p:nvCxnSpPr>
        <p:spPr>
          <a:xfrm>
            <a:off x="2311144" y="2522136"/>
            <a:ext cx="75362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68DBCB-656B-0A40-BB0C-7A7FCD65A4D6}"/>
              </a:ext>
            </a:extLst>
          </p:cNvPr>
          <p:cNvCxnSpPr>
            <a:cxnSpLocks/>
          </p:cNvCxnSpPr>
          <p:nvPr/>
        </p:nvCxnSpPr>
        <p:spPr>
          <a:xfrm>
            <a:off x="2311144" y="2863780"/>
            <a:ext cx="75362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D343B6-2A33-1803-88DE-4C8D4D81AEAC}"/>
              </a:ext>
            </a:extLst>
          </p:cNvPr>
          <p:cNvCxnSpPr>
            <a:cxnSpLocks/>
          </p:cNvCxnSpPr>
          <p:nvPr/>
        </p:nvCxnSpPr>
        <p:spPr>
          <a:xfrm>
            <a:off x="3034627" y="3195375"/>
            <a:ext cx="46222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A2048B-7FA1-8F03-490A-25547D89B1C2}"/>
              </a:ext>
            </a:extLst>
          </p:cNvPr>
          <p:cNvCxnSpPr>
            <a:cxnSpLocks/>
          </p:cNvCxnSpPr>
          <p:nvPr/>
        </p:nvCxnSpPr>
        <p:spPr>
          <a:xfrm>
            <a:off x="2311144" y="3547067"/>
            <a:ext cx="46222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2B82CD-DBC7-F4E7-FAFB-FD2AE2FCF2B7}"/>
              </a:ext>
            </a:extLst>
          </p:cNvPr>
          <p:cNvCxnSpPr>
            <a:cxnSpLocks/>
          </p:cNvCxnSpPr>
          <p:nvPr/>
        </p:nvCxnSpPr>
        <p:spPr>
          <a:xfrm>
            <a:off x="2311144" y="3868614"/>
            <a:ext cx="46222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02CC5E-CF02-A13A-AFD3-DB6E0791C5E7}"/>
              </a:ext>
            </a:extLst>
          </p:cNvPr>
          <p:cNvCxnSpPr>
            <a:cxnSpLocks/>
          </p:cNvCxnSpPr>
          <p:nvPr/>
        </p:nvCxnSpPr>
        <p:spPr>
          <a:xfrm>
            <a:off x="2311144" y="4210258"/>
            <a:ext cx="125604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857150-299D-2F65-C12A-819BDC73E33A}"/>
              </a:ext>
            </a:extLst>
          </p:cNvPr>
          <p:cNvCxnSpPr>
            <a:cxnSpLocks/>
          </p:cNvCxnSpPr>
          <p:nvPr/>
        </p:nvCxnSpPr>
        <p:spPr>
          <a:xfrm>
            <a:off x="2311144" y="4571999"/>
            <a:ext cx="13766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4CE0F4-1A3F-5898-DB35-9DF196FC6E29}"/>
              </a:ext>
            </a:extLst>
          </p:cNvPr>
          <p:cNvCxnSpPr>
            <a:cxnSpLocks/>
          </p:cNvCxnSpPr>
          <p:nvPr/>
        </p:nvCxnSpPr>
        <p:spPr>
          <a:xfrm>
            <a:off x="3215496" y="4873450"/>
            <a:ext cx="245179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D387BA-5545-094E-BFF9-1D0C716CF35D}"/>
              </a:ext>
            </a:extLst>
          </p:cNvPr>
          <p:cNvCxnSpPr>
            <a:cxnSpLocks/>
          </p:cNvCxnSpPr>
          <p:nvPr/>
        </p:nvCxnSpPr>
        <p:spPr>
          <a:xfrm>
            <a:off x="4873474" y="5543859"/>
            <a:ext cx="256233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96BF9B7-57A7-C67D-F260-DC1F4D682B72}"/>
              </a:ext>
            </a:extLst>
          </p:cNvPr>
          <p:cNvSpPr/>
          <p:nvPr/>
        </p:nvSpPr>
        <p:spPr>
          <a:xfrm>
            <a:off x="2270942" y="1989574"/>
            <a:ext cx="1155569" cy="20096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401BC9-12D2-EF6F-940D-DE141D097CC8}"/>
              </a:ext>
            </a:extLst>
          </p:cNvPr>
          <p:cNvSpPr/>
          <p:nvPr/>
        </p:nvSpPr>
        <p:spPr>
          <a:xfrm>
            <a:off x="2291042" y="2321169"/>
            <a:ext cx="773729" cy="180871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AAA4DC-DD77-20A5-756F-7F55BC99E996}"/>
              </a:ext>
            </a:extLst>
          </p:cNvPr>
          <p:cNvSpPr/>
          <p:nvPr/>
        </p:nvSpPr>
        <p:spPr>
          <a:xfrm>
            <a:off x="2291042" y="2662811"/>
            <a:ext cx="773729" cy="180871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D0BE2-0E3E-C9C3-CD97-EB47F479B56A}"/>
              </a:ext>
            </a:extLst>
          </p:cNvPr>
          <p:cNvSpPr/>
          <p:nvPr/>
        </p:nvSpPr>
        <p:spPr>
          <a:xfrm>
            <a:off x="2291042" y="3366197"/>
            <a:ext cx="482325" cy="17082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61CDE9-6D15-E5C2-6819-6AB9866120B5}"/>
              </a:ext>
            </a:extLst>
          </p:cNvPr>
          <p:cNvSpPr/>
          <p:nvPr/>
        </p:nvSpPr>
        <p:spPr>
          <a:xfrm>
            <a:off x="2291042" y="3689667"/>
            <a:ext cx="482325" cy="17082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687074-C3B9-D932-4BDD-5EB6C73A70BE}"/>
              </a:ext>
            </a:extLst>
          </p:cNvPr>
          <p:cNvSpPr/>
          <p:nvPr/>
        </p:nvSpPr>
        <p:spPr>
          <a:xfrm>
            <a:off x="2291042" y="3978888"/>
            <a:ext cx="1276146" cy="221321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683682-3867-8490-2A34-C91C663B3038}"/>
              </a:ext>
            </a:extLst>
          </p:cNvPr>
          <p:cNvSpPr/>
          <p:nvPr/>
        </p:nvSpPr>
        <p:spPr>
          <a:xfrm>
            <a:off x="2291041" y="4349846"/>
            <a:ext cx="1396727" cy="23220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35CBB0-D79E-3E1C-29B9-D0CFB690634E}"/>
              </a:ext>
            </a:extLst>
          </p:cNvPr>
          <p:cNvSpPr/>
          <p:nvPr/>
        </p:nvSpPr>
        <p:spPr>
          <a:xfrm>
            <a:off x="3215496" y="4642078"/>
            <a:ext cx="2451798" cy="26094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736020-2224-D70C-A4ED-34FBDD248DAE}"/>
              </a:ext>
            </a:extLst>
          </p:cNvPr>
          <p:cNvSpPr/>
          <p:nvPr/>
        </p:nvSpPr>
        <p:spPr>
          <a:xfrm>
            <a:off x="4852018" y="5318306"/>
            <a:ext cx="2583786" cy="26094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BA5770-8FA8-4E6D-02A3-F531FFE05FD7}"/>
              </a:ext>
            </a:extLst>
          </p:cNvPr>
          <p:cNvSpPr/>
          <p:nvPr/>
        </p:nvSpPr>
        <p:spPr>
          <a:xfrm>
            <a:off x="5116295" y="431960"/>
            <a:ext cx="3243948" cy="260939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52A113-A91D-563B-49E0-BFD69922CFA4}"/>
              </a:ext>
            </a:extLst>
          </p:cNvPr>
          <p:cNvSpPr/>
          <p:nvPr/>
        </p:nvSpPr>
        <p:spPr>
          <a:xfrm>
            <a:off x="5322905" y="692900"/>
            <a:ext cx="2451798" cy="14110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A39B97-99D7-E79F-6018-5156426A0C10}"/>
              </a:ext>
            </a:extLst>
          </p:cNvPr>
          <p:cNvSpPr/>
          <p:nvPr/>
        </p:nvSpPr>
        <p:spPr>
          <a:xfrm>
            <a:off x="3004477" y="3012324"/>
            <a:ext cx="482325" cy="17082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2AA604F-89E7-9488-5FAD-88B098051B99}"/>
              </a:ext>
            </a:extLst>
          </p:cNvPr>
          <p:cNvCxnSpPr>
            <a:cxnSpLocks/>
          </p:cNvCxnSpPr>
          <p:nvPr/>
        </p:nvCxnSpPr>
        <p:spPr>
          <a:xfrm>
            <a:off x="5135558" y="652706"/>
            <a:ext cx="322468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89A875-3B81-BD8A-2CFC-F6734E2C1763}"/>
              </a:ext>
            </a:extLst>
          </p:cNvPr>
          <p:cNvCxnSpPr>
            <a:cxnSpLocks/>
          </p:cNvCxnSpPr>
          <p:nvPr/>
        </p:nvCxnSpPr>
        <p:spPr>
          <a:xfrm>
            <a:off x="5317266" y="834004"/>
            <a:ext cx="245743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7514B125-028A-860E-16F1-8FF8EA20B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298117"/>
            <a:ext cx="1659658" cy="601345"/>
          </a:xfrm>
          <a:prstGeom prst="rect">
            <a:avLst/>
          </a:prstGeom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10371BE-7C40-171C-7C24-B321FC954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899462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5FFE4E-3105-63BA-7F95-6D142F489064}"/>
              </a:ext>
            </a:extLst>
          </p:cNvPr>
          <p:cNvSpPr txBox="1"/>
          <p:nvPr/>
        </p:nvSpPr>
        <p:spPr>
          <a:xfrm>
            <a:off x="5160423" y="152221"/>
            <a:ext cx="1871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500000"/>
                </a:solidFill>
                <a:latin typeface="+mj-lt"/>
              </a:rPr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64F9D-5D9F-BBB3-3B2D-C5B973C4B856}"/>
              </a:ext>
            </a:extLst>
          </p:cNvPr>
          <p:cNvSpPr txBox="1"/>
          <p:nvPr/>
        </p:nvSpPr>
        <p:spPr>
          <a:xfrm>
            <a:off x="1555761" y="758507"/>
            <a:ext cx="9879692" cy="736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Position Description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Mentoring Committee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Promotion Process for Extension and for Joint Appointments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Candidate Dossier and Impact Statement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Program Support Chart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External Review Letters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Promotion Committee Make-up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Extension Specific Guidelines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Research Specific Guidelines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Extension and Research Faculty with Teaching Responsibilities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5E4D29-8500-68B9-B112-79CCD785A05B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06E3EFBF-4DFD-A5BE-D3BE-9A4BBAC94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064" y="5396548"/>
            <a:ext cx="1659658" cy="601345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24510CB3-5E71-219A-1CD1-8AA14BB74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065" y="5997893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92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4234DE6-158F-2A4F-AD78-2409ACF45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6031617"/>
            <a:ext cx="1659658" cy="7981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AD6171-FF6C-3949-97E6-4E7B505A6D5C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99AD51-9087-7B9A-DF43-482DC44CA45B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62F7E96-FD1F-3185-011D-3FF5B2C04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23127"/>
            <a:ext cx="9144000" cy="1201316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</a:rPr>
              <a:t>Research and Extension ad loc faculty with Academic Teaching Responsibilities 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FB849-E50C-C70A-CCB9-E74971920A9A}"/>
              </a:ext>
            </a:extLst>
          </p:cNvPr>
          <p:cNvSpPr txBox="1"/>
          <p:nvPr/>
        </p:nvSpPr>
        <p:spPr>
          <a:xfrm>
            <a:off x="269791" y="1114750"/>
            <a:ext cx="116524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</a:rPr>
              <a:t>For Extension or Research Ad loc. faculty seeking promotion that have a minority teaching appointment or are teaching on an overload basis: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 Department Head will evaluate the teaching performance of the candidate using the processes described in the departmental Guidelines for Faculty Evaluation in the teaching category.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Symbo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 Department Head will convey their assessment in the Department Head letter that is transmitted to the Agency Associate Director(s).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Symbo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 candidate will not go through the College Promotion and Tenure processes and will not go through the Department P&amp;T committee and the College Peer Review Committee. Instead, the candidate will follow the AgriLife Research and Extension Promotion Processes.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Symbo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 Associate Director will consider the candidate’s teaching performance in their recommendation to the Director(s), in relation to their overall position description.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Symbo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 Director(s) will confer with the College Executive Associate Dean before making a final decision regarding approval or denial of the promotion. </a:t>
            </a:r>
            <a:endParaRPr lang="en-US" sz="1800" dirty="0">
              <a:effectLst/>
              <a:latin typeface="SymbolMT"/>
            </a:endParaRPr>
          </a:p>
          <a:p>
            <a:endParaRPr lang="en-US" dirty="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09AF5B6-5779-E3EF-5520-6084FB142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580505"/>
            <a:ext cx="1659658" cy="6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2249E-7A0B-4EF6-0594-BEE7D21E1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5886DB-7B4F-0CC4-E63C-A17AC7669C8E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F7B3D0-236A-86A0-796A-CBB99B6281C4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2F590FA4-F8F3-CA12-C3FB-0641F4C0F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298117"/>
            <a:ext cx="1659658" cy="601345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023B6CB1-AE04-0A6A-67E2-3B0C13453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899462"/>
            <a:ext cx="1659658" cy="798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1A0A11-B6D4-8CF4-ACBD-A6B2284F0B14}"/>
              </a:ext>
            </a:extLst>
          </p:cNvPr>
          <p:cNvSpPr txBox="1"/>
          <p:nvPr/>
        </p:nvSpPr>
        <p:spPr>
          <a:xfrm>
            <a:off x="371440" y="5478993"/>
            <a:ext cx="831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coalsfaculty.wpenginepowered.com</a:t>
            </a:r>
            <a:r>
              <a:rPr lang="en-US" sz="2400" dirty="0"/>
              <a:t>/promotion-tenure/</a:t>
            </a:r>
          </a:p>
        </p:txBody>
      </p:sp>
      <p:pic>
        <p:nvPicPr>
          <p:cNvPr id="20" name="Picture 19" descr="A screenshot of a web page&#10;&#10;AI-generated content may be incorrect.">
            <a:extLst>
              <a:ext uri="{FF2B5EF4-FFF2-40B4-BE49-F238E27FC236}">
                <a16:creationId xmlns:a16="http://schemas.microsoft.com/office/drawing/2014/main" id="{73BDAFB5-1EA3-97C8-BB40-CD0654EBC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70" y="33565"/>
            <a:ext cx="7772400" cy="343262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50EE470-330E-8680-8FF8-7A926D0C7E98}"/>
              </a:ext>
            </a:extLst>
          </p:cNvPr>
          <p:cNvSpPr/>
          <p:nvPr/>
        </p:nvSpPr>
        <p:spPr>
          <a:xfrm flipH="1">
            <a:off x="5532654" y="2837918"/>
            <a:ext cx="492369" cy="2110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F9F53F7-D3C0-957E-281B-0EC3024554F5}"/>
              </a:ext>
            </a:extLst>
          </p:cNvPr>
          <p:cNvSpPr/>
          <p:nvPr/>
        </p:nvSpPr>
        <p:spPr>
          <a:xfrm flipH="1">
            <a:off x="5532655" y="3044022"/>
            <a:ext cx="492369" cy="2110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AC36E4-035F-86E4-32B8-5D7F66F488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071" y="1435243"/>
            <a:ext cx="5751304" cy="364519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1F9AC2C-3F6B-FC5F-F3FE-47F46A0AEBB0}"/>
              </a:ext>
            </a:extLst>
          </p:cNvPr>
          <p:cNvSpPr/>
          <p:nvPr/>
        </p:nvSpPr>
        <p:spPr>
          <a:xfrm flipH="1">
            <a:off x="9731210" y="1829599"/>
            <a:ext cx="492369" cy="2110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EBAC-C1E4-4523-B44C-630CA3993D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AD6171-FF6C-3949-97E6-4E7B505A6D5C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99AD51-9087-7B9A-DF43-482DC44CA45B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2619D82D-810A-06CC-27E1-0620029B5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886076"/>
            <a:ext cx="1659658" cy="798170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6CCE581E-7B4D-40D2-EFBF-5871B08DD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434964"/>
            <a:ext cx="1659658" cy="6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5FFE4E-3105-63BA-7F95-6D142F489064}"/>
              </a:ext>
            </a:extLst>
          </p:cNvPr>
          <p:cNvSpPr txBox="1"/>
          <p:nvPr/>
        </p:nvSpPr>
        <p:spPr>
          <a:xfrm>
            <a:off x="4064097" y="416884"/>
            <a:ext cx="4568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500000"/>
                </a:solidFill>
                <a:latin typeface="+mj-lt"/>
              </a:rPr>
              <a:t>Position Description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5B3D0-4200-A13A-49FB-3C81A4E281F9}"/>
              </a:ext>
            </a:extLst>
          </p:cNvPr>
          <p:cNvSpPr txBox="1"/>
          <p:nvPr/>
        </p:nvSpPr>
        <p:spPr>
          <a:xfrm>
            <a:off x="489727" y="1328590"/>
            <a:ext cx="11410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</a:rPr>
              <a:t>Position Description </a:t>
            </a:r>
            <a:endParaRPr lang="en-US" sz="2400" dirty="0"/>
          </a:p>
          <a:p>
            <a:r>
              <a:rPr lang="en-US" sz="2400" dirty="0">
                <a:effectLst/>
                <a:latin typeface="Calibri" panose="020F0502020204030204" pitchFamily="34" charset="0"/>
              </a:rPr>
              <a:t>Serves as the document of record (baseline) used by committee members, external reviewers, and supervisors to evaluate the accomplishments and impacts of the candidate.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12F3E-C45F-4625-85EE-DDA160234170}"/>
              </a:ext>
            </a:extLst>
          </p:cNvPr>
          <p:cNvSpPr txBox="1"/>
          <p:nvPr/>
        </p:nvSpPr>
        <p:spPr>
          <a:xfrm>
            <a:off x="271305" y="3429000"/>
            <a:ext cx="1180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Needs to be current &amp; accurately reflect the duties and responsibilities of the candidate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Should be revised and agreed to during the annual performance evaluation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79CCDA-7C14-B940-33F0-1177A22B1C86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0EF0AD79-601E-D243-03C5-F20D6AE01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298117"/>
            <a:ext cx="1659658" cy="601345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59CBC54B-58C4-2DAC-6665-FEBDCB70C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899462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9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5FFE4E-3105-63BA-7F95-6D142F489064}"/>
              </a:ext>
            </a:extLst>
          </p:cNvPr>
          <p:cNvSpPr txBox="1"/>
          <p:nvPr/>
        </p:nvSpPr>
        <p:spPr>
          <a:xfrm>
            <a:off x="3604228" y="238473"/>
            <a:ext cx="4983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500000"/>
                </a:solidFill>
                <a:latin typeface="+mj-lt"/>
              </a:rPr>
              <a:t>Mentoring Committee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5B3D0-4200-A13A-49FB-3C81A4E281F9}"/>
              </a:ext>
            </a:extLst>
          </p:cNvPr>
          <p:cNvSpPr txBox="1"/>
          <p:nvPr/>
        </p:nvSpPr>
        <p:spPr>
          <a:xfrm>
            <a:off x="690694" y="982176"/>
            <a:ext cx="11303344" cy="484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</a:rPr>
              <a:t>Contributes to the success of new faculty members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dirty="0">
                <a:effectLst/>
                <a:latin typeface="Calibri" panose="020F0502020204030204" pitchFamily="34" charset="0"/>
              </a:rPr>
              <a:t>supervisor(s) will provide guidance on suitable faculty mentors. </a:t>
            </a:r>
          </a:p>
          <a:p>
            <a:endParaRPr lang="en-US" sz="2000" dirty="0">
              <a:effectLst/>
              <a:latin typeface="Calibri" panose="020F0502020204030204" pitchFamily="34" charset="0"/>
            </a:endParaRPr>
          </a:p>
          <a:p>
            <a:r>
              <a:rPr lang="en-US" sz="2000" u="sng" dirty="0">
                <a:effectLst/>
                <a:latin typeface="Calibri" panose="020F0502020204030204" pitchFamily="34" charset="0"/>
              </a:rPr>
              <a:t>Responsibilities of the mentoring committee include</a:t>
            </a:r>
            <a:r>
              <a:rPr lang="en-US" sz="2000" dirty="0">
                <a:effectLst/>
                <a:latin typeface="Calibri" panose="020F0502020204030204" pitchFamily="34" charset="0"/>
              </a:rPr>
              <a:t>: </a:t>
            </a:r>
            <a:endParaRPr lang="en-US" sz="2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Assists the candidate in developing their dossier for their Mid-Term Review (described below) and for promotion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effectLst/>
                <a:latin typeface="Calibri" panose="020F0502020204030204" pitchFamily="34" charset="0"/>
              </a:rPr>
              <a:t> </a:t>
            </a:r>
            <a:endParaRPr lang="en-US" sz="1800" dirty="0">
              <a:effectLst/>
              <a:latin typeface="SymbolM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Assists the candidate in developing a list of potential external reviewers that may evaluate the faculty member during candidacy for promotion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 chair of the mentoring committee should be an Extension faculty member for Extension ad loc. faculty and be a Research faculty member for Research ad loc.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effectLst/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F</a:t>
            </a:r>
            <a:r>
              <a:rPr lang="en-US" sz="1800" dirty="0">
                <a:effectLst/>
                <a:latin typeface="Calibri" panose="020F0502020204030204" pitchFamily="34" charset="0"/>
              </a:rPr>
              <a:t>aculty should have a rank higher than the mentee. Committee members can consist of faculty members from other Departments/Centers/Units as deemed appropriate, including tenured or tenure-track faculty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1800" dirty="0">
              <a:effectLst/>
              <a:latin typeface="SymbolM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Documentation of the status of the faculty member’s performance recommendations are presented to the supervisor(s) annually, until the faculty member successfully moves to the rank of associate professor. </a:t>
            </a:r>
            <a:endParaRPr lang="en-US" sz="1800" dirty="0">
              <a:effectLst/>
              <a:latin typeface="SymbolMT"/>
            </a:endParaRPr>
          </a:p>
          <a:p>
            <a:endParaRPr lang="en-US" sz="1800" dirty="0">
              <a:effectLst/>
              <a:latin typeface="SymbolM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03F7E-7D5E-F1FE-611B-1264099D21FC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34455CB8-DC12-1D83-CA11-CB60EC9A0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437817"/>
            <a:ext cx="1659658" cy="601345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1D741E56-CAF6-F65F-3647-263EB2038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6039162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6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E0155F-D572-3B7A-3A45-C080DA12D157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21C1B0-0D2A-BE98-22E1-E867E671A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738" y="0"/>
            <a:ext cx="5060523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EE2E18-5581-985C-6B09-F1F269353928}"/>
              </a:ext>
            </a:extLst>
          </p:cNvPr>
          <p:cNvSpPr txBox="1"/>
          <p:nvPr/>
        </p:nvSpPr>
        <p:spPr>
          <a:xfrm>
            <a:off x="251064" y="387048"/>
            <a:ext cx="3019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100% AgriLife Research </a:t>
            </a:r>
          </a:p>
          <a:p>
            <a:pPr algn="ctr"/>
            <a:r>
              <a:rPr lang="en-US" sz="2400" b="1" dirty="0"/>
              <a:t>Pathway to Promotion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788124-3AC0-90D3-3E00-9E6EC9D57336}"/>
              </a:ext>
            </a:extLst>
          </p:cNvPr>
          <p:cNvSpPr/>
          <p:nvPr/>
        </p:nvSpPr>
        <p:spPr>
          <a:xfrm>
            <a:off x="3653028" y="45720"/>
            <a:ext cx="1860804" cy="1175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A1C8A-D85D-B293-825D-02240F0BDEC0}"/>
              </a:ext>
            </a:extLst>
          </p:cNvPr>
          <p:cNvSpPr txBox="1"/>
          <p:nvPr/>
        </p:nvSpPr>
        <p:spPr>
          <a:xfrm>
            <a:off x="8963130" y="45720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Mid-Term: Late August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EDE70-ADD1-EF78-952C-69142192CE88}"/>
              </a:ext>
            </a:extLst>
          </p:cNvPr>
          <p:cNvSpPr txBox="1"/>
          <p:nvPr/>
        </p:nvSpPr>
        <p:spPr>
          <a:xfrm>
            <a:off x="8963130" y="371676"/>
            <a:ext cx="330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Promotion Decision: late December, effective Sept. 1 following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AE66D-203C-3FE4-0900-5E09FCC899C4}"/>
              </a:ext>
            </a:extLst>
          </p:cNvPr>
          <p:cNvSpPr txBox="1"/>
          <p:nvPr/>
        </p:nvSpPr>
        <p:spPr>
          <a:xfrm>
            <a:off x="8963130" y="1738711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Mid-Term: July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DB5AF-973E-30CB-696E-8AB2303A5C93}"/>
              </a:ext>
            </a:extLst>
          </p:cNvPr>
          <p:cNvSpPr txBox="1"/>
          <p:nvPr/>
        </p:nvSpPr>
        <p:spPr>
          <a:xfrm>
            <a:off x="8963130" y="2034919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Promotion: November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B1E85-D17C-90D6-9EE1-55485718C64E}"/>
              </a:ext>
            </a:extLst>
          </p:cNvPr>
          <p:cNvSpPr txBox="1"/>
          <p:nvPr/>
        </p:nvSpPr>
        <p:spPr>
          <a:xfrm>
            <a:off x="8963130" y="3040932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Mid-Term: July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92C75-5E19-1C3E-3BF3-0F3720CD94F6}"/>
              </a:ext>
            </a:extLst>
          </p:cNvPr>
          <p:cNvSpPr txBox="1"/>
          <p:nvPr/>
        </p:nvSpPr>
        <p:spPr>
          <a:xfrm>
            <a:off x="8963130" y="3337140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Promotion: November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57D65B-F46D-95AD-67A2-DCFD3D741813}"/>
              </a:ext>
            </a:extLst>
          </p:cNvPr>
          <p:cNvSpPr/>
          <p:nvPr/>
        </p:nvSpPr>
        <p:spPr>
          <a:xfrm>
            <a:off x="6732396" y="4873959"/>
            <a:ext cx="1860804" cy="63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D27D01-A5F2-B8A0-A4F0-4D0B30F9EC9A}"/>
              </a:ext>
            </a:extLst>
          </p:cNvPr>
          <p:cNvSpPr txBox="1"/>
          <p:nvPr/>
        </p:nvSpPr>
        <p:spPr>
          <a:xfrm>
            <a:off x="8963130" y="4609221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Mid-Term: May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98652F-E193-5E87-AD78-21CD8DC5051F}"/>
              </a:ext>
            </a:extLst>
          </p:cNvPr>
          <p:cNvSpPr txBox="1"/>
          <p:nvPr/>
        </p:nvSpPr>
        <p:spPr>
          <a:xfrm>
            <a:off x="8963130" y="4905429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Promotion: September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FB1AA9-DF2F-2D48-2B45-FDAD99AFFC5B}"/>
              </a:ext>
            </a:extLst>
          </p:cNvPr>
          <p:cNvSpPr/>
          <p:nvPr/>
        </p:nvSpPr>
        <p:spPr>
          <a:xfrm>
            <a:off x="6732396" y="575424"/>
            <a:ext cx="1860804" cy="171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A31707-4A20-641F-1F12-7A1F408638B8}"/>
              </a:ext>
            </a:extLst>
          </p:cNvPr>
          <p:cNvSpPr/>
          <p:nvPr/>
        </p:nvSpPr>
        <p:spPr>
          <a:xfrm>
            <a:off x="2976372" y="4987186"/>
            <a:ext cx="6167628" cy="2026247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E26DFC-9D5A-9833-6DCC-E44ABC86FBAF}"/>
              </a:ext>
            </a:extLst>
          </p:cNvPr>
          <p:cNvSpPr/>
          <p:nvPr/>
        </p:nvSpPr>
        <p:spPr>
          <a:xfrm>
            <a:off x="6732396" y="3261759"/>
            <a:ext cx="1860804" cy="52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C2E313-01CC-982F-E152-27ED75F0503C}"/>
              </a:ext>
            </a:extLst>
          </p:cNvPr>
          <p:cNvSpPr txBox="1">
            <a:spLocks/>
          </p:cNvSpPr>
          <p:nvPr/>
        </p:nvSpPr>
        <p:spPr>
          <a:xfrm rot="16200000">
            <a:off x="-1045192" y="3132696"/>
            <a:ext cx="5727248" cy="816904"/>
          </a:xfrm>
          <a:prstGeom prst="rect">
            <a:avLst/>
          </a:prstGeom>
        </p:spPr>
        <p:txBody>
          <a:bodyPr/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00000"/>
                </a:solidFill>
                <a:latin typeface="Franklin Gothic Medium" panose="020B0603020102020204" pitchFamily="34" charset="0"/>
              </a:rPr>
              <a:t>Promotion Process: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03583FEB-DFD2-386E-B729-188AE8D20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298117"/>
            <a:ext cx="1659658" cy="601345"/>
          </a:xfrm>
          <a:prstGeom prst="rect">
            <a:avLst/>
          </a:prstGeom>
        </p:spPr>
      </p:pic>
      <p:pic>
        <p:nvPicPr>
          <p:cNvPr id="23" name="Picture 22" descr="A close-up of a logo&#10;&#10;Description automatically generated">
            <a:extLst>
              <a:ext uri="{FF2B5EF4-FFF2-40B4-BE49-F238E27FC236}">
                <a16:creationId xmlns:a16="http://schemas.microsoft.com/office/drawing/2014/main" id="{7B7E3FFE-07C1-E05C-0967-F4F4E7BF0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899462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22CDF8-B18A-7E5B-27F7-CF789531D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861" y="0"/>
            <a:ext cx="499827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E0155F-D572-3B7A-3A45-C080DA12D157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52D9A-AC20-9DD2-6847-26C9FEDE07B4}"/>
              </a:ext>
            </a:extLst>
          </p:cNvPr>
          <p:cNvSpPr txBox="1"/>
          <p:nvPr/>
        </p:nvSpPr>
        <p:spPr>
          <a:xfrm>
            <a:off x="266625" y="677524"/>
            <a:ext cx="3019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100% AgriLife Extension Service Pathway to Promotion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8555D-52C0-7096-C44B-8EF7029F55FE}"/>
              </a:ext>
            </a:extLst>
          </p:cNvPr>
          <p:cNvSpPr/>
          <p:nvPr/>
        </p:nvSpPr>
        <p:spPr>
          <a:xfrm>
            <a:off x="3653028" y="45720"/>
            <a:ext cx="1860804" cy="1175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7E051C-7CDC-19F6-591A-807E153C3964}"/>
              </a:ext>
            </a:extLst>
          </p:cNvPr>
          <p:cNvSpPr/>
          <p:nvPr/>
        </p:nvSpPr>
        <p:spPr>
          <a:xfrm>
            <a:off x="6732396" y="4873959"/>
            <a:ext cx="1860804" cy="63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C67CE-2248-A903-97EF-729620B45249}"/>
              </a:ext>
            </a:extLst>
          </p:cNvPr>
          <p:cNvSpPr/>
          <p:nvPr/>
        </p:nvSpPr>
        <p:spPr>
          <a:xfrm>
            <a:off x="6732396" y="575424"/>
            <a:ext cx="1860804" cy="171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1D1B36-4015-5182-422A-BF01206C0DBB}"/>
              </a:ext>
            </a:extLst>
          </p:cNvPr>
          <p:cNvSpPr/>
          <p:nvPr/>
        </p:nvSpPr>
        <p:spPr>
          <a:xfrm>
            <a:off x="6732396" y="3261759"/>
            <a:ext cx="1860804" cy="52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A31707-4A20-641F-1F12-7A1F408638B8}"/>
              </a:ext>
            </a:extLst>
          </p:cNvPr>
          <p:cNvSpPr/>
          <p:nvPr/>
        </p:nvSpPr>
        <p:spPr>
          <a:xfrm>
            <a:off x="2976372" y="4987186"/>
            <a:ext cx="6167628" cy="2026247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EA7FF17-FDAA-2939-8ABE-B2E953BBEAAE}"/>
              </a:ext>
            </a:extLst>
          </p:cNvPr>
          <p:cNvSpPr txBox="1">
            <a:spLocks/>
          </p:cNvSpPr>
          <p:nvPr/>
        </p:nvSpPr>
        <p:spPr>
          <a:xfrm rot="16200000">
            <a:off x="-1045192" y="3132696"/>
            <a:ext cx="5727248" cy="816904"/>
          </a:xfrm>
          <a:prstGeom prst="rect">
            <a:avLst/>
          </a:prstGeom>
        </p:spPr>
        <p:txBody>
          <a:bodyPr/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00000"/>
                </a:solidFill>
                <a:latin typeface="Franklin Gothic Medium" panose="020B0603020102020204" pitchFamily="34" charset="0"/>
              </a:rPr>
              <a:t>Promotion Process:</a:t>
            </a:r>
          </a:p>
        </p:txBody>
      </p:sp>
      <p:pic>
        <p:nvPicPr>
          <p:cNvPr id="26" name="Picture 25" descr="A close-up of a logo&#10;&#10;Description automatically generated">
            <a:extLst>
              <a:ext uri="{FF2B5EF4-FFF2-40B4-BE49-F238E27FC236}">
                <a16:creationId xmlns:a16="http://schemas.microsoft.com/office/drawing/2014/main" id="{77095821-CAAA-43EC-327E-0332BAC73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298117"/>
            <a:ext cx="1659658" cy="601345"/>
          </a:xfrm>
          <a:prstGeom prst="rect">
            <a:avLst/>
          </a:prstGeom>
        </p:spPr>
      </p:pic>
      <p:pic>
        <p:nvPicPr>
          <p:cNvPr id="28" name="Picture 27" descr="A close-up of a logo&#10;&#10;Description automatically generated">
            <a:extLst>
              <a:ext uri="{FF2B5EF4-FFF2-40B4-BE49-F238E27FC236}">
                <a16:creationId xmlns:a16="http://schemas.microsoft.com/office/drawing/2014/main" id="{F4185BAF-B446-5C99-8A3E-E66C4FD09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899462"/>
            <a:ext cx="1659658" cy="798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748F1-1F54-A74A-04BA-187F3FB16B8C}"/>
              </a:ext>
            </a:extLst>
          </p:cNvPr>
          <p:cNvSpPr txBox="1"/>
          <p:nvPr/>
        </p:nvSpPr>
        <p:spPr>
          <a:xfrm>
            <a:off x="8963130" y="45720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Mid-Term: Late August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5E6C5-30FF-805B-6935-F59F7A6B9876}"/>
              </a:ext>
            </a:extLst>
          </p:cNvPr>
          <p:cNvSpPr txBox="1"/>
          <p:nvPr/>
        </p:nvSpPr>
        <p:spPr>
          <a:xfrm>
            <a:off x="8963130" y="371676"/>
            <a:ext cx="330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Promotion Decision: late December, effective Sept. 1 following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F42E1-895B-75A7-098E-F0B49AA16DA2}"/>
              </a:ext>
            </a:extLst>
          </p:cNvPr>
          <p:cNvSpPr txBox="1"/>
          <p:nvPr/>
        </p:nvSpPr>
        <p:spPr>
          <a:xfrm>
            <a:off x="8963130" y="1738711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Mid-Term: July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3B1D3-850D-A009-4E2E-176E5CA51243}"/>
              </a:ext>
            </a:extLst>
          </p:cNvPr>
          <p:cNvSpPr txBox="1"/>
          <p:nvPr/>
        </p:nvSpPr>
        <p:spPr>
          <a:xfrm>
            <a:off x="8963130" y="2034919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Promotion: November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A9F53-A3DC-78D0-4489-1CF2C90526D0}"/>
              </a:ext>
            </a:extLst>
          </p:cNvPr>
          <p:cNvSpPr txBox="1"/>
          <p:nvPr/>
        </p:nvSpPr>
        <p:spPr>
          <a:xfrm>
            <a:off x="8963130" y="3040932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Mid-Term: July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348CB-B75A-BA64-253F-42E82281C8B4}"/>
              </a:ext>
            </a:extLst>
          </p:cNvPr>
          <p:cNvSpPr txBox="1"/>
          <p:nvPr/>
        </p:nvSpPr>
        <p:spPr>
          <a:xfrm>
            <a:off x="8963130" y="3337140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Promotion: November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D547B-5358-BF7D-0C7A-599533FDF116}"/>
              </a:ext>
            </a:extLst>
          </p:cNvPr>
          <p:cNvSpPr txBox="1"/>
          <p:nvPr/>
        </p:nvSpPr>
        <p:spPr>
          <a:xfrm>
            <a:off x="8963130" y="4609221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Mid-Term: May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A5B3EE-FAA6-9982-6976-B65B3B0CCCAB}"/>
              </a:ext>
            </a:extLst>
          </p:cNvPr>
          <p:cNvSpPr txBox="1"/>
          <p:nvPr/>
        </p:nvSpPr>
        <p:spPr>
          <a:xfrm>
            <a:off x="8963130" y="4905429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Promotion: September </a:t>
            </a:r>
          </a:p>
        </p:txBody>
      </p:sp>
    </p:spTree>
    <p:extLst>
      <p:ext uri="{BB962C8B-B14F-4D97-AF65-F5344CB8AC3E}">
        <p14:creationId xmlns:p14="http://schemas.microsoft.com/office/powerpoint/2010/main" val="3334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E0155F-D572-3B7A-3A45-C080DA12D157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34FE0F-A237-7B14-8703-27F0362FC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81" y="0"/>
            <a:ext cx="512809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4752FA-EB86-86B1-9C13-A5136B1142ED}"/>
              </a:ext>
            </a:extLst>
          </p:cNvPr>
          <p:cNvSpPr txBox="1"/>
          <p:nvPr/>
        </p:nvSpPr>
        <p:spPr>
          <a:xfrm>
            <a:off x="266625" y="677524"/>
            <a:ext cx="310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Joint AgriLife Research/Extension Service </a:t>
            </a:r>
          </a:p>
          <a:p>
            <a:pPr algn="ctr"/>
            <a:r>
              <a:rPr lang="en-US" sz="2400" b="1" dirty="0"/>
              <a:t>Pathway to Promotion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C4139E-D675-17D0-AFBC-5E9AC5FCE56A}"/>
              </a:ext>
            </a:extLst>
          </p:cNvPr>
          <p:cNvSpPr/>
          <p:nvPr/>
        </p:nvSpPr>
        <p:spPr>
          <a:xfrm>
            <a:off x="3627455" y="45720"/>
            <a:ext cx="1799795" cy="1175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93FDE-73B8-113E-C10A-810078B549B9}"/>
              </a:ext>
            </a:extLst>
          </p:cNvPr>
          <p:cNvSpPr/>
          <p:nvPr/>
        </p:nvSpPr>
        <p:spPr>
          <a:xfrm>
            <a:off x="6939114" y="5095015"/>
            <a:ext cx="1684229" cy="362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30732C-A623-C1C8-47F8-0DDB1BCDCDD4}"/>
              </a:ext>
            </a:extLst>
          </p:cNvPr>
          <p:cNvSpPr/>
          <p:nvPr/>
        </p:nvSpPr>
        <p:spPr>
          <a:xfrm>
            <a:off x="6980028" y="503985"/>
            <a:ext cx="1789748" cy="171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1BCDDD-A0F9-F27C-4D6F-24176E25480E}"/>
              </a:ext>
            </a:extLst>
          </p:cNvPr>
          <p:cNvSpPr/>
          <p:nvPr/>
        </p:nvSpPr>
        <p:spPr>
          <a:xfrm>
            <a:off x="6732396" y="3238177"/>
            <a:ext cx="1860804" cy="30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503CB0-9BD1-6D10-5998-5634972BDF59}"/>
              </a:ext>
            </a:extLst>
          </p:cNvPr>
          <p:cNvSpPr/>
          <p:nvPr/>
        </p:nvSpPr>
        <p:spPr>
          <a:xfrm>
            <a:off x="2976372" y="4987186"/>
            <a:ext cx="6167628" cy="2026247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975046B-4150-E9AE-BC06-8AC577CD46B6}"/>
              </a:ext>
            </a:extLst>
          </p:cNvPr>
          <p:cNvSpPr txBox="1">
            <a:spLocks/>
          </p:cNvSpPr>
          <p:nvPr/>
        </p:nvSpPr>
        <p:spPr>
          <a:xfrm rot="16200000">
            <a:off x="-1036810" y="3375132"/>
            <a:ext cx="5727248" cy="816904"/>
          </a:xfrm>
          <a:prstGeom prst="rect">
            <a:avLst/>
          </a:prstGeom>
        </p:spPr>
        <p:txBody>
          <a:bodyPr/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00000"/>
                </a:solidFill>
                <a:latin typeface="Franklin Gothic Medium" panose="020B0603020102020204" pitchFamily="34" charset="0"/>
              </a:rPr>
              <a:t>Promotion Process: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5FB731A1-01F1-E5B1-8B07-68EFC725A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298117"/>
            <a:ext cx="1659658" cy="601345"/>
          </a:xfrm>
          <a:prstGeom prst="rect">
            <a:avLst/>
          </a:prstGeom>
        </p:spPr>
      </p:pic>
      <p:pic>
        <p:nvPicPr>
          <p:cNvPr id="27" name="Picture 26" descr="A close-up of a logo&#10;&#10;Description automatically generated">
            <a:extLst>
              <a:ext uri="{FF2B5EF4-FFF2-40B4-BE49-F238E27FC236}">
                <a16:creationId xmlns:a16="http://schemas.microsoft.com/office/drawing/2014/main" id="{4895E838-CEE1-BB40-FFEC-0276FB91B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5899462"/>
            <a:ext cx="1659658" cy="798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63FDD2-1BE3-1BFB-FCFB-57F79B2B3566}"/>
              </a:ext>
            </a:extLst>
          </p:cNvPr>
          <p:cNvSpPr txBox="1"/>
          <p:nvPr/>
        </p:nvSpPr>
        <p:spPr>
          <a:xfrm>
            <a:off x="8963130" y="45720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Mid-Term: Late August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24C6C-CF94-01A4-3A4E-0810FEACA19E}"/>
              </a:ext>
            </a:extLst>
          </p:cNvPr>
          <p:cNvSpPr txBox="1"/>
          <p:nvPr/>
        </p:nvSpPr>
        <p:spPr>
          <a:xfrm>
            <a:off x="8963130" y="371676"/>
            <a:ext cx="330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Promotion Decision: late December, effective Sept. 1 following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10F0A-D171-E772-C35F-FBF71DA3925E}"/>
              </a:ext>
            </a:extLst>
          </p:cNvPr>
          <p:cNvSpPr txBox="1"/>
          <p:nvPr/>
        </p:nvSpPr>
        <p:spPr>
          <a:xfrm>
            <a:off x="8963130" y="1738711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Mid-Term: July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16224-4F86-8673-8C4D-787D1B5CE0C3}"/>
              </a:ext>
            </a:extLst>
          </p:cNvPr>
          <p:cNvSpPr txBox="1"/>
          <p:nvPr/>
        </p:nvSpPr>
        <p:spPr>
          <a:xfrm>
            <a:off x="8963130" y="2034919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Promotion: November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947FC-064B-FC54-9473-5AE655C7752F}"/>
              </a:ext>
            </a:extLst>
          </p:cNvPr>
          <p:cNvSpPr txBox="1"/>
          <p:nvPr/>
        </p:nvSpPr>
        <p:spPr>
          <a:xfrm>
            <a:off x="8963130" y="3040932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Mid-Term: July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CD32EF-7CBF-C26A-B146-E19C09178DE4}"/>
              </a:ext>
            </a:extLst>
          </p:cNvPr>
          <p:cNvSpPr txBox="1"/>
          <p:nvPr/>
        </p:nvSpPr>
        <p:spPr>
          <a:xfrm>
            <a:off x="8963130" y="3337140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Promotion: November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8AC4F1-32A7-E746-7D42-1A4B0EFC18E1}"/>
              </a:ext>
            </a:extLst>
          </p:cNvPr>
          <p:cNvSpPr txBox="1"/>
          <p:nvPr/>
        </p:nvSpPr>
        <p:spPr>
          <a:xfrm>
            <a:off x="8963130" y="4609221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Mid-Term: May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49BF9-2711-E2B9-7327-5E5EBF9E08DD}"/>
              </a:ext>
            </a:extLst>
          </p:cNvPr>
          <p:cNvSpPr txBox="1"/>
          <p:nvPr/>
        </p:nvSpPr>
        <p:spPr>
          <a:xfrm>
            <a:off x="8963130" y="4905429"/>
            <a:ext cx="295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Promotion: September </a:t>
            </a:r>
          </a:p>
        </p:txBody>
      </p:sp>
    </p:spTree>
    <p:extLst>
      <p:ext uri="{BB962C8B-B14F-4D97-AF65-F5344CB8AC3E}">
        <p14:creationId xmlns:p14="http://schemas.microsoft.com/office/powerpoint/2010/main" val="6833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D6766E-ECB1-C269-D23E-CAC74CF36769}"/>
              </a:ext>
            </a:extLst>
          </p:cNvPr>
          <p:cNvSpPr/>
          <p:nvPr/>
        </p:nvSpPr>
        <p:spPr>
          <a:xfrm>
            <a:off x="9025869" y="290377"/>
            <a:ext cx="2839212" cy="106228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0C5B9-B4BA-48E2-8A4C-CA5DAB5319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46885"/>
            <a:ext cx="6673884" cy="951824"/>
          </a:xfrm>
        </p:spPr>
        <p:txBody>
          <a:bodyPr/>
          <a:lstStyle/>
          <a:p>
            <a:r>
              <a:rPr lang="en-US" b="1" dirty="0">
                <a:solidFill>
                  <a:srgbClr val="500000"/>
                </a:solidFill>
              </a:rPr>
              <a:t>Your Dossier: Appendix 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BA6A90-74A0-C94E-C81B-2643BB60CF2A}"/>
              </a:ext>
            </a:extLst>
          </p:cNvPr>
          <p:cNvSpPr/>
          <p:nvPr/>
        </p:nvSpPr>
        <p:spPr>
          <a:xfrm>
            <a:off x="539262" y="5879527"/>
            <a:ext cx="2133600" cy="7676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DFCF46-9808-CB02-95EF-924775C58614}"/>
              </a:ext>
            </a:extLst>
          </p:cNvPr>
          <p:cNvCxnSpPr>
            <a:cxnSpLocks/>
          </p:cNvCxnSpPr>
          <p:nvPr/>
        </p:nvCxnSpPr>
        <p:spPr>
          <a:xfrm flipH="1">
            <a:off x="2672862" y="6265583"/>
            <a:ext cx="6482861" cy="0"/>
          </a:xfrm>
          <a:prstGeom prst="line">
            <a:avLst/>
          </a:prstGeom>
          <a:ln w="69850">
            <a:solidFill>
              <a:srgbClr val="5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26A37D-B5A3-4015-2066-9E20BD5BA616}"/>
              </a:ext>
            </a:extLst>
          </p:cNvPr>
          <p:cNvSpPr txBox="1"/>
          <p:nvPr/>
        </p:nvSpPr>
        <p:spPr>
          <a:xfrm>
            <a:off x="8778981" y="290377"/>
            <a:ext cx="3300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This is based on the requirements set by your department or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C5EF2-1275-A2D8-8A10-7BA546F50EB8}"/>
              </a:ext>
            </a:extLst>
          </p:cNvPr>
          <p:cNvSpPr txBox="1"/>
          <p:nvPr/>
        </p:nvSpPr>
        <p:spPr>
          <a:xfrm>
            <a:off x="539262" y="927058"/>
            <a:ext cx="6673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Description</a:t>
            </a:r>
          </a:p>
          <a:p>
            <a:pPr marL="342900" indent="119063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1</a:t>
            </a:r>
            <a:r>
              <a:rPr lang="en-US" sz="2000" b="1" baseline="30000" dirty="0">
                <a:solidFill>
                  <a:srgbClr val="000000"/>
                </a:solidFill>
              </a:rPr>
              <a:t>st</a:t>
            </a:r>
            <a:r>
              <a:rPr lang="en-US" sz="2000" b="1" dirty="0">
                <a:solidFill>
                  <a:srgbClr val="000000"/>
                </a:solidFill>
              </a:rPr>
              <a:t> document  in dossier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D1779-1290-B9AD-7738-B063F1FDF055}"/>
              </a:ext>
            </a:extLst>
          </p:cNvPr>
          <p:cNvSpPr txBox="1"/>
          <p:nvPr/>
        </p:nvSpPr>
        <p:spPr>
          <a:xfrm>
            <a:off x="539261" y="1834224"/>
            <a:ext cx="113258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3-Page Summary </a:t>
            </a:r>
          </a:p>
          <a:p>
            <a:pPr marL="342900" indent="-1588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 2</a:t>
            </a:r>
            <a:r>
              <a:rPr lang="en-US" sz="2000" b="1" baseline="30000" dirty="0">
                <a:solidFill>
                  <a:srgbClr val="000000"/>
                </a:solidFill>
              </a:rPr>
              <a:t>nd</a:t>
            </a:r>
            <a:r>
              <a:rPr lang="en-US" sz="2000" b="1" dirty="0">
                <a:solidFill>
                  <a:srgbClr val="000000"/>
                </a:solidFill>
              </a:rPr>
              <a:t> document  in dossier</a:t>
            </a:r>
          </a:p>
          <a:p>
            <a:pPr marL="342900" indent="-1588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 Serves as the narrative to complement your CV, </a:t>
            </a:r>
            <a:r>
              <a:rPr lang="en-US" sz="2000" b="1" u="sng" dirty="0">
                <a:solidFill>
                  <a:srgbClr val="500000"/>
                </a:solidFill>
              </a:rPr>
              <a:t>not</a:t>
            </a:r>
            <a:r>
              <a:rPr lang="en-US" sz="2000" b="1" dirty="0">
                <a:solidFill>
                  <a:srgbClr val="000000"/>
                </a:solidFill>
              </a:rPr>
              <a:t> a reiteration</a:t>
            </a:r>
          </a:p>
          <a:p>
            <a:pPr marL="461963" indent="-1206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Explains how you translated your philosophies in Research, Teaching and Service/Outreach into </a:t>
            </a:r>
            <a:r>
              <a:rPr lang="en-US" sz="2000" b="1" u="sng" dirty="0">
                <a:solidFill>
                  <a:srgbClr val="500000"/>
                </a:solidFill>
              </a:rPr>
              <a:t>impacts</a:t>
            </a:r>
            <a:r>
              <a:rPr lang="en-US" sz="2000" b="1" dirty="0">
                <a:solidFill>
                  <a:srgbClr val="000000"/>
                </a:solidFill>
              </a:rPr>
              <a:t> on local, state, national and international groups</a:t>
            </a:r>
          </a:p>
          <a:p>
            <a:pPr marL="342900" indent="-1588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 For 100% Research appointment: Teaching usually involves graduate/post-doctoral mentoring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29BF7-64C5-C057-C609-C922537FB8EF}"/>
              </a:ext>
            </a:extLst>
          </p:cNvPr>
          <p:cNvSpPr txBox="1"/>
          <p:nvPr/>
        </p:nvSpPr>
        <p:spPr>
          <a:xfrm>
            <a:off x="539262" y="4127310"/>
            <a:ext cx="10845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Annotated CV</a:t>
            </a:r>
          </a:p>
          <a:p>
            <a:pPr marL="342900" indent="-1588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 3</a:t>
            </a:r>
            <a:r>
              <a:rPr lang="en-US" sz="2000" b="1" baseline="30000" dirty="0">
                <a:solidFill>
                  <a:srgbClr val="000000"/>
                </a:solidFill>
              </a:rPr>
              <a:t>rd</a:t>
            </a:r>
            <a:r>
              <a:rPr lang="en-US" sz="2000" b="1" dirty="0">
                <a:solidFill>
                  <a:srgbClr val="000000"/>
                </a:solidFill>
              </a:rPr>
              <a:t> document  in dossier</a:t>
            </a:r>
          </a:p>
          <a:p>
            <a:pPr marL="342900" indent="-1588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 Demographic information (education, years in current rank, location, appointment)</a:t>
            </a:r>
          </a:p>
          <a:p>
            <a:pPr marL="342900" indent="-1588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 Under funding, publications—include 1-2 sentences </a:t>
            </a:r>
            <a:r>
              <a:rPr lang="en-US" sz="2000" b="1" u="sng" dirty="0">
                <a:solidFill>
                  <a:srgbClr val="500000"/>
                </a:solidFill>
              </a:rPr>
              <a:t>why</a:t>
            </a:r>
            <a:r>
              <a:rPr lang="en-US" sz="2000" b="1" dirty="0">
                <a:solidFill>
                  <a:srgbClr val="000000"/>
                </a:solidFill>
              </a:rPr>
              <a:t> your contribution essential (see </a:t>
            </a: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)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E176A7D-F321-6B59-6AFE-8E47ED99D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4" y="5458485"/>
            <a:ext cx="1659658" cy="601345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57498653-F8D8-6409-F8A5-35E1B8D63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65" y="6059830"/>
            <a:ext cx="1659658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0225"/>
      </a:accent1>
      <a:accent2>
        <a:srgbClr val="5F6640"/>
      </a:accent2>
      <a:accent3>
        <a:srgbClr val="31507E"/>
      </a:accent3>
      <a:accent4>
        <a:srgbClr val="1C797E"/>
      </a:accent4>
      <a:accent5>
        <a:srgbClr val="A69137"/>
      </a:accent5>
      <a:accent6>
        <a:srgbClr val="55C5C7"/>
      </a:accent6>
      <a:hlink>
        <a:srgbClr val="435468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ch 24 2023 Revised 2 AgriLife Research and Extension Faculty Dossier Preparation Workshop-3-22-23" id="{D4A62365-68D7-4E1A-A1BD-C99B14597AC7}" vid="{978088C1-7600-4837-AFED-B2D2FF41BDCC}"/>
    </a:ext>
  </a:extLst>
</a:theme>
</file>

<file path=ppt/theme/theme2.xml><?xml version="1.0" encoding="utf-8"?>
<a:theme xmlns:a="http://schemas.openxmlformats.org/drawingml/2006/main" name="1_Office Theme">
  <a:themeElements>
    <a:clrScheme name="EAB">
      <a:dk1>
        <a:srgbClr val="42290A"/>
      </a:dk1>
      <a:lt1>
        <a:srgbClr val="F4E9C5"/>
      </a:lt1>
      <a:dk2>
        <a:srgbClr val="5A0023"/>
      </a:dk2>
      <a:lt2>
        <a:srgbClr val="CBCC19"/>
      </a:lt2>
      <a:accent1>
        <a:srgbClr val="CDC920"/>
      </a:accent1>
      <a:accent2>
        <a:srgbClr val="5B0024"/>
      </a:accent2>
      <a:accent3>
        <a:srgbClr val="5F6640"/>
      </a:accent3>
      <a:accent4>
        <a:srgbClr val="A79039"/>
      </a:accent4>
      <a:accent5>
        <a:srgbClr val="1B777C"/>
      </a:accent5>
      <a:accent6>
        <a:srgbClr val="2F507D"/>
      </a:accent6>
      <a:hlink>
        <a:srgbClr val="0563C1"/>
      </a:hlink>
      <a:folHlink>
        <a:srgbClr val="40270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ch 24 2023 Revised 2 AgriLife Research and Extension Faculty Dossier Preparation Workshop-3-22-23" id="{D4A62365-68D7-4E1A-A1BD-C99B14597AC7}" vid="{B9E50348-5A48-4195-AF1D-35D1B9B2FA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A5685B6BF0CF41A1F1A7EA83CA96C4" ma:contentTypeVersion="9" ma:contentTypeDescription="Create a new document." ma:contentTypeScope="" ma:versionID="a074776914214b40c33040bd8fc5d91d">
  <xsd:schema xmlns:xsd="http://www.w3.org/2001/XMLSchema" xmlns:xs="http://www.w3.org/2001/XMLSchema" xmlns:p="http://schemas.microsoft.com/office/2006/metadata/properties" xmlns:ns3="b1ceefaa-cdf3-4b84-bf6e-5a13bef1d235" targetNamespace="http://schemas.microsoft.com/office/2006/metadata/properties" ma:root="true" ma:fieldsID="14b848c7ae0e5d7ebac2acde93b5e9a0" ns3:_="">
    <xsd:import namespace="b1ceefaa-cdf3-4b84-bf6e-5a13bef1d2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eefaa-cdf3-4b84-bf6e-5a13bef1d2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9F4828-201A-45AB-AEEA-7379C6DE0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eefaa-cdf3-4b84-bf6e-5a13bef1d2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5B1AFB-7A94-435A-B75B-1BF3A7949354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1ceefaa-cdf3-4b84-bf6e-5a13bef1d235"/>
  </ds:schemaRefs>
</ds:datastoreItem>
</file>

<file path=customXml/itemProps3.xml><?xml version="1.0" encoding="utf-8"?>
<ds:datastoreItem xmlns:ds="http://schemas.openxmlformats.org/officeDocument/2006/customXml" ds:itemID="{131B053A-7949-4479-B5E2-8CA3837FFB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1480</Words>
  <Application>Microsoft Macintosh PowerPoint</Application>
  <PresentationFormat>Widescreen</PresentationFormat>
  <Paragraphs>212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Franklin Gothic Book</vt:lpstr>
      <vt:lpstr>Franklin Gothic Medium</vt:lpstr>
      <vt:lpstr>SymbolMT</vt:lpstr>
      <vt:lpstr>Wingdings</vt:lpstr>
      <vt:lpstr>Office Theme</vt:lpstr>
      <vt:lpstr>1_Office Theme</vt:lpstr>
      <vt:lpstr>AgriLife Research &amp; Extension Service Faculty Dossier Preparation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Dossier: Appendix II</vt:lpstr>
      <vt:lpstr>PowerPoint Presentation</vt:lpstr>
      <vt:lpstr>Example of a Publication Table in CV</vt:lpstr>
      <vt:lpstr>Your Dossier: Appendix III</vt:lpstr>
      <vt:lpstr>PowerPoint Presentation</vt:lpstr>
      <vt:lpstr>Research/Extension- Expectations:  (Promotion to associate)</vt:lpstr>
      <vt:lpstr>Research/Extension- Expectations:  (Promotion to Full Professor) </vt:lpstr>
      <vt:lpstr>Research/Extension Evaluation</vt:lpstr>
      <vt:lpstr>Teaching: (Academic and Student Mentoring) </vt:lpstr>
      <vt:lpstr>Service/Outreach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and Extension ad loc faculty with Academic Teaching Responsibilities 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AgriLife Research &amp; Extension Service Faculty Dossier Preparation Workshop</dc:title>
  <dc:creator>Daniel S. Hale</dc:creator>
  <cp:lastModifiedBy>Daniel S. Hale</cp:lastModifiedBy>
  <cp:revision>16</cp:revision>
  <cp:lastPrinted>2023-03-22T17:18:48Z</cp:lastPrinted>
  <dcterms:created xsi:type="dcterms:W3CDTF">2024-02-23T21:37:15Z</dcterms:created>
  <dcterms:modified xsi:type="dcterms:W3CDTF">2025-02-13T21:00:25Z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0x0101005DA5685B6BF0CF41A1F1A7EA83CA96C4</vt:lpwstr>
  </property>
</Properties>
</file>